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59" r:id="rId5"/>
    <p:sldId id="268" r:id="rId6"/>
    <p:sldId id="269" r:id="rId7"/>
    <p:sldId id="258" r:id="rId8"/>
    <p:sldId id="266" r:id="rId9"/>
    <p:sldId id="267" r:id="rId10"/>
    <p:sldId id="274" r:id="rId11"/>
    <p:sldId id="270" r:id="rId12"/>
    <p:sldId id="265" r:id="rId13"/>
    <p:sldId id="260" r:id="rId14"/>
    <p:sldId id="261" r:id="rId15"/>
    <p:sldId id="276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B5444C09-CB57-4647-98C0-BC176D8E56E9@va.shawcable.net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6" y="2954523"/>
            <a:ext cx="8390696" cy="1646302"/>
          </a:xfrm>
        </p:spPr>
        <p:txBody>
          <a:bodyPr/>
          <a:lstStyle/>
          <a:p>
            <a:pPr algn="ctr"/>
            <a:r>
              <a:rPr lang="en-US" sz="3200" dirty="0" smtClean="0"/>
              <a:t>Power Point for Middle Level Students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1867" y="4788769"/>
            <a:ext cx="7766936" cy="1096899"/>
          </a:xfrm>
        </p:spPr>
        <p:txBody>
          <a:bodyPr/>
          <a:lstStyle/>
          <a:p>
            <a:r>
              <a:rPr lang="en-US" dirty="0" smtClean="0"/>
              <a:t>Created by </a:t>
            </a:r>
            <a:r>
              <a:rPr lang="en-US" dirty="0" err="1" smtClean="0"/>
              <a:t>Gurinder</a:t>
            </a:r>
            <a:r>
              <a:rPr lang="en-US" dirty="0" smtClean="0"/>
              <a:t> Cheema</a:t>
            </a:r>
          </a:p>
          <a:p>
            <a:r>
              <a:rPr lang="en-US" dirty="0" smtClean="0"/>
              <a:t>Education Specialist, BC Agriculture in the Classroom Foundation</a:t>
            </a:r>
            <a:endParaRPr lang="en-US" dirty="0"/>
          </a:p>
        </p:txBody>
      </p:sp>
      <p:pic>
        <p:nvPicPr>
          <p:cNvPr id="4" name="Picture 3" descr="Plant_Promise_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2270" y="518984"/>
            <a:ext cx="3451655" cy="2089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3" y="5807676"/>
            <a:ext cx="2260957" cy="8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52" y="817605"/>
            <a:ext cx="5990860" cy="762000"/>
          </a:xfrm>
        </p:spPr>
        <p:txBody>
          <a:bodyPr/>
          <a:lstStyle/>
          <a:p>
            <a:r>
              <a:rPr lang="en-US" b="1" dirty="0"/>
              <a:t>Life Cycle of a Daffodil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295" y="1915297"/>
            <a:ext cx="7375900" cy="4806778"/>
          </a:xfrm>
        </p:spPr>
        <p:txBody>
          <a:bodyPr>
            <a:normAutofit fontScale="92500" lnSpcReduction="20000"/>
          </a:bodyPr>
          <a:lstStyle/>
          <a:p>
            <a:endParaRPr lang="en-US" sz="3600" dirty="0"/>
          </a:p>
          <a:p>
            <a:r>
              <a:rPr lang="en-US" sz="3300" dirty="0" smtClean="0">
                <a:solidFill>
                  <a:schemeClr val="accent4">
                    <a:lumMod val="75000"/>
                  </a:schemeClr>
                </a:solidFill>
              </a:rPr>
              <a:t>FALL</a:t>
            </a:r>
          </a:p>
          <a:p>
            <a:pPr lvl="1"/>
            <a:r>
              <a:rPr lang="en-US" sz="3300" dirty="0" smtClean="0">
                <a:solidFill>
                  <a:schemeClr val="accent4">
                    <a:lumMod val="75000"/>
                  </a:schemeClr>
                </a:solidFill>
              </a:rPr>
              <a:t>Life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starts </a:t>
            </a:r>
            <a:endParaRPr lang="en-US" sz="33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sz="3300" dirty="0" smtClean="0">
                <a:solidFill>
                  <a:schemeClr val="accent4">
                    <a:lumMod val="75000"/>
                  </a:schemeClr>
                </a:solidFill>
              </a:rPr>
              <a:t>Roots 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begin to grow as soon as bulb is planted (underground until spring)</a:t>
            </a:r>
          </a:p>
          <a:p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SPRING</a:t>
            </a:r>
          </a:p>
          <a:p>
            <a:pPr lvl="1"/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Flower </a:t>
            </a:r>
            <a:r>
              <a:rPr lang="en-US" sz="3300" dirty="0">
                <a:solidFill>
                  <a:schemeClr val="accent2">
                    <a:lumMod val="75000"/>
                  </a:schemeClr>
                </a:solidFill>
              </a:rPr>
              <a:t>blooms </a:t>
            </a:r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(mid-April to May)</a:t>
            </a:r>
            <a:endParaRPr lang="en-US" sz="33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300" dirty="0" smtClean="0">
                <a:solidFill>
                  <a:srgbClr val="FF0000"/>
                </a:solidFill>
              </a:rPr>
              <a:t>SUMMER</a:t>
            </a:r>
          </a:p>
          <a:p>
            <a:pPr lvl="1"/>
            <a:r>
              <a:rPr lang="en-US" sz="3300" dirty="0" smtClean="0">
                <a:solidFill>
                  <a:srgbClr val="FF0000"/>
                </a:solidFill>
              </a:rPr>
              <a:t>Plants go to sleep</a:t>
            </a:r>
            <a:r>
              <a:rPr lang="en-US" sz="3300" dirty="0" smtClean="0">
                <a:solidFill>
                  <a:srgbClr val="FF0000"/>
                </a:solidFill>
              </a:rPr>
              <a:t> </a:t>
            </a:r>
            <a:r>
              <a:rPr lang="en-US" sz="3300" dirty="0">
                <a:solidFill>
                  <a:srgbClr val="FF0000"/>
                </a:solidFill>
              </a:rPr>
              <a:t>by August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" y="1769761"/>
            <a:ext cx="4306438" cy="4807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9" y="135581"/>
            <a:ext cx="4399006" cy="29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9" y="238448"/>
            <a:ext cx="8596668" cy="643868"/>
          </a:xfrm>
        </p:spPr>
        <p:txBody>
          <a:bodyPr/>
          <a:lstStyle/>
          <a:p>
            <a:r>
              <a:rPr lang="en-US" dirty="0" smtClean="0"/>
              <a:t>Life Cycle of a Daffodil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" y="90618"/>
            <a:ext cx="1204809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19" y="609599"/>
            <a:ext cx="6242449" cy="17478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Dormancy: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living </a:t>
            </a:r>
            <a:r>
              <a:rPr lang="en-US" i="1" dirty="0"/>
              <a:t>but not actively growing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19" y="2357473"/>
            <a:ext cx="5982958" cy="414109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2800" dirty="0" smtClean="0"/>
              <a:t>Daffodils enter their dormant stage in late </a:t>
            </a:r>
            <a:r>
              <a:rPr lang="en-US" sz="2800" dirty="0" smtClean="0"/>
              <a:t>June (and stay dormant all Summer)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When</a:t>
            </a:r>
            <a:r>
              <a:rPr lang="en-US" sz="2800" dirty="0" smtClean="0"/>
              <a:t> </a:t>
            </a:r>
            <a:r>
              <a:rPr lang="en-US" sz="2800" dirty="0" smtClean="0"/>
              <a:t>the soil temperature is </a:t>
            </a:r>
            <a:r>
              <a:rPr lang="en-US" sz="2800" dirty="0" smtClean="0"/>
              <a:t>cool enough (Fall) and </a:t>
            </a:r>
            <a:r>
              <a:rPr lang="en-US" sz="2800" dirty="0" smtClean="0"/>
              <a:t>there is enough water </a:t>
            </a:r>
            <a:r>
              <a:rPr lang="en-US" sz="2800" dirty="0" smtClean="0"/>
              <a:t>it </a:t>
            </a:r>
            <a:r>
              <a:rPr lang="en-US" sz="2800" dirty="0" smtClean="0"/>
              <a:t>signals </a:t>
            </a:r>
            <a:r>
              <a:rPr lang="en-US" sz="2800" dirty="0" smtClean="0"/>
              <a:t>the plant inside the bulb to </a:t>
            </a:r>
            <a:r>
              <a:rPr lang="en-US" sz="2800" dirty="0" smtClean="0"/>
              <a:t>grow again and bloom (Spring)</a:t>
            </a:r>
            <a:endParaRPr lang="en-US" sz="2800" dirty="0" smtClean="0"/>
          </a:p>
          <a:p>
            <a:endParaRPr lang="en-US" dirty="0" smtClean="0"/>
          </a:p>
        </p:txBody>
      </p:sp>
      <p:pic>
        <p:nvPicPr>
          <p:cNvPr id="7" name="Picture 6" descr="dead daff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9849" y="280910"/>
            <a:ext cx="4729885" cy="63535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4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21" y="110124"/>
            <a:ext cx="11053011" cy="5957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n>
                  <a:solidFill>
                    <a:srgbClr val="FF0000"/>
                  </a:solidFill>
                </a:ln>
              </a:rPr>
              <a:t>?</a:t>
            </a:r>
            <a:r>
              <a:rPr lang="en-US" b="1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smtClean="0"/>
              <a:t>What </a:t>
            </a:r>
            <a:r>
              <a:rPr lang="en-US" dirty="0" err="1" smtClean="0"/>
              <a:t>Colours</a:t>
            </a:r>
            <a:r>
              <a:rPr lang="en-US" dirty="0" smtClean="0"/>
              <a:t> are Daffodils? </a:t>
            </a:r>
            <a:br>
              <a:rPr lang="en-US" dirty="0" smtClean="0"/>
            </a:b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68145e3a-c914-4de7-b9ea-544f90741993" descr="cid:B5444C09-CB57-4647-98C0-BC176D8E56E9@va.shawcable.net"/>
          <p:cNvPicPr>
            <a:picLocks noGrp="1"/>
          </p:cNvPicPr>
          <p:nvPr>
            <p:ph idx="1"/>
          </p:nvPr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980302" y="799069"/>
            <a:ext cx="10140779" cy="468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6463" y="5743074"/>
            <a:ext cx="118871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accent2">
                    <a:lumMod val="50000"/>
                  </a:schemeClr>
                </a:solidFill>
              </a:rPr>
              <a:t>yellow-and-white, yellow-and-orange, white-and-orange, pink, and lime-green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275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9769" y="362607"/>
            <a:ext cx="5133474" cy="2829772"/>
          </a:xfrm>
        </p:spPr>
        <p:txBody>
          <a:bodyPr>
            <a:normAutofit/>
          </a:bodyPr>
          <a:lstStyle/>
          <a:p>
            <a:r>
              <a:rPr lang="en-US" sz="4800" b="1" dirty="0">
                <a:ln>
                  <a:solidFill>
                    <a:srgbClr val="FF0000"/>
                  </a:solidFill>
                </a:ln>
              </a:rPr>
              <a:t>?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How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tall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can they get?</a:t>
            </a:r>
            <a:b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32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8" y="378650"/>
            <a:ext cx="6192252" cy="6086318"/>
          </a:xfrm>
        </p:spPr>
      </p:pic>
      <p:sp>
        <p:nvSpPr>
          <p:cNvPr id="3" name="TextBox 2"/>
          <p:cNvSpPr txBox="1"/>
          <p:nvPr/>
        </p:nvSpPr>
        <p:spPr>
          <a:xfrm>
            <a:off x="7259270" y="3497179"/>
            <a:ext cx="4555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Up to </a:t>
            </a:r>
            <a:r>
              <a:rPr lang="en-US" sz="4000" dirty="0" smtClean="0"/>
              <a:t>60 cm!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approx.24 inches)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4A550996-8685-40AC-A2DC-1FCCCF331175" descr="A49C0630-E7D3-4E0B-9D05-8DC074151C02@g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21" y="0"/>
            <a:ext cx="831197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9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501" y="224590"/>
            <a:ext cx="10776729" cy="13208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n>
                  <a:solidFill>
                    <a:srgbClr val="FF0000"/>
                  </a:solidFill>
                </a:ln>
              </a:rPr>
              <a:t>?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How 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EXCITED are you going to be in Spring when you see your daffodils?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73" y="1660358"/>
            <a:ext cx="6759074" cy="5069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1" y="5836057"/>
            <a:ext cx="2260957" cy="8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presentation will explain: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endParaRPr lang="en-US" sz="2800" dirty="0" smtClean="0"/>
          </a:p>
          <a:p>
            <a:pPr lvl="0"/>
            <a:r>
              <a:rPr lang="en-US" sz="2800" dirty="0" smtClean="0"/>
              <a:t>What plants need to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Grow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Life Cycle </a:t>
            </a:r>
            <a:r>
              <a:rPr lang="en-US" sz="2800" dirty="0" smtClean="0"/>
              <a:t>of a Daffodil</a:t>
            </a:r>
          </a:p>
          <a:p>
            <a:pPr lvl="0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Parts</a:t>
            </a:r>
            <a:r>
              <a:rPr lang="en-US" sz="2800" dirty="0" smtClean="0"/>
              <a:t> </a:t>
            </a:r>
            <a:r>
              <a:rPr lang="en-US" sz="2800" dirty="0"/>
              <a:t>of </a:t>
            </a:r>
            <a:r>
              <a:rPr lang="en-US" sz="2800" dirty="0" smtClean="0"/>
              <a:t>the Daffodil</a:t>
            </a:r>
          </a:p>
          <a:p>
            <a:pPr lvl="0"/>
            <a:endParaRPr lang="en-US" sz="2800" dirty="0"/>
          </a:p>
          <a:p>
            <a:pPr lvl="1"/>
            <a:r>
              <a:rPr lang="en-US" sz="6000" b="1" dirty="0">
                <a:ln>
                  <a:solidFill>
                    <a:srgbClr val="FF0000"/>
                  </a:solidFill>
                </a:ln>
              </a:rPr>
              <a:t>? </a:t>
            </a:r>
            <a:r>
              <a:rPr lang="en-US" sz="2600" dirty="0"/>
              <a:t>W</a:t>
            </a:r>
            <a:r>
              <a:rPr lang="en-US" sz="2600" dirty="0" smtClean="0"/>
              <a:t>hen you see this </a:t>
            </a:r>
            <a:r>
              <a:rPr lang="en-US" sz="2600" dirty="0" smtClean="0">
                <a:solidFill>
                  <a:srgbClr val="C00000"/>
                </a:solidFill>
              </a:rPr>
              <a:t>RED</a:t>
            </a:r>
            <a:r>
              <a:rPr lang="en-US" sz="2600" dirty="0" smtClean="0"/>
              <a:t> question mark, </a:t>
            </a:r>
          </a:p>
          <a:p>
            <a:pPr marL="457200" lvl="1" indent="0">
              <a:buNone/>
            </a:pPr>
            <a:r>
              <a:rPr lang="en-US" sz="2600" dirty="0" smtClean="0"/>
              <a:t>Raise your hand if you know the answers!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83" y="1395662"/>
            <a:ext cx="6427538" cy="33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900" b="1" dirty="0" smtClean="0">
                <a:ln>
                  <a:solidFill>
                    <a:srgbClr val="FF0000"/>
                  </a:solidFill>
                </a:ln>
              </a:rPr>
              <a:t>?</a:t>
            </a:r>
            <a:r>
              <a:rPr lang="en-US" dirty="0" smtClean="0"/>
              <a:t>What do HUMANS need to </a:t>
            </a:r>
            <a:r>
              <a:rPr lang="en-US" u="sng" dirty="0" smtClean="0"/>
              <a:t>Live</a:t>
            </a:r>
            <a:r>
              <a:rPr lang="en-US" dirty="0" smtClean="0"/>
              <a:t> and </a:t>
            </a:r>
            <a:r>
              <a:rPr lang="en-US" u="sng" dirty="0" smtClean="0"/>
              <a:t>Grow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Water</a:t>
            </a:r>
          </a:p>
          <a:p>
            <a:r>
              <a:rPr lang="en-US" sz="2400" dirty="0" smtClean="0"/>
              <a:t>Food</a:t>
            </a:r>
          </a:p>
          <a:p>
            <a:r>
              <a:rPr lang="en-US" sz="2400" dirty="0"/>
              <a:t>Air and Space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65" y="2160589"/>
            <a:ext cx="5655499" cy="42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3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ln>
                  <a:solidFill>
                    <a:srgbClr val="FF0000"/>
                  </a:solidFill>
                </a:ln>
              </a:rPr>
              <a:t>?</a:t>
            </a:r>
            <a:r>
              <a:rPr lang="en-US" b="1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sz="3200" dirty="0" smtClean="0"/>
              <a:t>What do PLANTS need to </a:t>
            </a:r>
            <a:r>
              <a:rPr lang="en-US" sz="3200" u="sng" dirty="0" smtClean="0"/>
              <a:t>Live</a:t>
            </a:r>
            <a:r>
              <a:rPr lang="en-US" sz="3200" dirty="0" smtClean="0"/>
              <a:t> and </a:t>
            </a:r>
            <a:r>
              <a:rPr lang="en-US" sz="3200" u="sng" dirty="0" smtClean="0"/>
              <a:t>Grow?</a:t>
            </a:r>
            <a:endParaRPr lang="en-US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Water</a:t>
            </a:r>
            <a:r>
              <a:rPr lang="en-US" sz="2400" dirty="0"/>
              <a:t> </a:t>
            </a:r>
            <a:endParaRPr lang="en-US" sz="2400" dirty="0" smtClean="0"/>
          </a:p>
          <a:p>
            <a:r>
              <a:rPr lang="en-US" sz="2400" dirty="0" smtClean="0"/>
              <a:t>Food: Soil and nutrients</a:t>
            </a:r>
          </a:p>
          <a:p>
            <a:r>
              <a:rPr lang="en-US" sz="2400" dirty="0"/>
              <a:t>Air and </a:t>
            </a:r>
            <a:r>
              <a:rPr lang="en-US" sz="2400" dirty="0" smtClean="0"/>
              <a:t>space</a:t>
            </a:r>
          </a:p>
          <a:p>
            <a:r>
              <a:rPr lang="en-US" sz="2400" dirty="0"/>
              <a:t>Sun (</a:t>
            </a:r>
            <a:r>
              <a:rPr lang="en-US" sz="2400" dirty="0" smtClean="0"/>
              <a:t>light energy)</a:t>
            </a:r>
            <a:endParaRPr lang="en-US" sz="24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18" y="2160589"/>
            <a:ext cx="5851323" cy="43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7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5136" y="609600"/>
            <a:ext cx="4268866" cy="1320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WATER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136" y="1700463"/>
            <a:ext cx="5486401" cy="47723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essential for all life on earth</a:t>
            </a:r>
          </a:p>
          <a:p>
            <a:endParaRPr lang="en-US" sz="2800" dirty="0" smtClean="0"/>
          </a:p>
          <a:p>
            <a:r>
              <a:rPr lang="en-US" sz="2800" dirty="0" smtClean="0"/>
              <a:t>Root hairs absorb </a:t>
            </a:r>
            <a:r>
              <a:rPr lang="en-US" sz="2800" dirty="0">
                <a:solidFill>
                  <a:srgbClr val="0070C0"/>
                </a:solidFill>
              </a:rPr>
              <a:t>water </a:t>
            </a:r>
            <a:r>
              <a:rPr lang="en-US" sz="2800" dirty="0" smtClean="0"/>
              <a:t>from the soil, then</a:t>
            </a:r>
            <a:r>
              <a:rPr lang="en-US" sz="2800" dirty="0" smtClean="0"/>
              <a:t> </a:t>
            </a:r>
            <a:r>
              <a:rPr lang="en-US" sz="2800" dirty="0" smtClean="0"/>
              <a:t>stems </a:t>
            </a:r>
            <a:r>
              <a:rPr lang="en-US" sz="2800" dirty="0" smtClean="0"/>
              <a:t>carry it to the rest of the plant</a:t>
            </a:r>
            <a:endParaRPr lang="en-US" sz="2800" dirty="0"/>
          </a:p>
        </p:txBody>
      </p:sp>
      <p:pic>
        <p:nvPicPr>
          <p:cNvPr id="4" name="Picture 3" descr="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547" y="272715"/>
            <a:ext cx="4650036" cy="63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6" y="609600"/>
            <a:ext cx="3673642" cy="15400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SOIL: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5" y="4216783"/>
            <a:ext cx="10747344" cy="2518495"/>
          </a:xfrm>
        </p:spPr>
        <p:txBody>
          <a:bodyPr>
            <a:noAutofit/>
          </a:bodyPr>
          <a:lstStyle/>
          <a:p>
            <a:r>
              <a:rPr lang="en-US" sz="2400" dirty="0" smtClean="0"/>
              <a:t>Soil provides w</a:t>
            </a:r>
            <a:r>
              <a:rPr lang="en-US" sz="2400" dirty="0" smtClean="0"/>
              <a:t>ater </a:t>
            </a:r>
            <a:r>
              <a:rPr lang="en-US" sz="2400" dirty="0" smtClean="0"/>
              <a:t>and </a:t>
            </a:r>
            <a:r>
              <a:rPr lang="en-US" sz="2400" dirty="0" smtClean="0"/>
              <a:t>nutrients for plant growth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Soil provides support for the plant and an anchor for the roots</a:t>
            </a:r>
          </a:p>
          <a:p>
            <a:endParaRPr lang="en-US" sz="2400" dirty="0" smtClean="0"/>
          </a:p>
          <a:p>
            <a:r>
              <a:rPr lang="en-US" sz="2400" dirty="0" smtClean="0"/>
              <a:t>Decaying plants </a:t>
            </a:r>
            <a:r>
              <a:rPr lang="en-US" sz="2400" dirty="0" smtClean="0"/>
              <a:t>provide nourishment to the </a:t>
            </a:r>
            <a:r>
              <a:rPr lang="en-US" sz="2400" dirty="0" smtClean="0"/>
              <a:t>soil </a:t>
            </a:r>
            <a:r>
              <a:rPr lang="en-US" sz="2000" dirty="0" smtClean="0"/>
              <a:t>(good 4 future plant growth)</a:t>
            </a:r>
            <a:endParaRPr lang="en-US" sz="2400" dirty="0" smtClean="0"/>
          </a:p>
        </p:txBody>
      </p:sp>
      <p:pic>
        <p:nvPicPr>
          <p:cNvPr id="4" name="Picture 3" descr="C:\Users\User\AppData\Local\Microsoft\Windows\Temporary Internet Files\Content.Outlook\FFA3IP8D\photo 0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8519" y="494270"/>
            <a:ext cx="5754028" cy="3665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8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7" y="192506"/>
            <a:ext cx="5775157" cy="962526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More on SOIL: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38" y="1411705"/>
            <a:ext cx="5775157" cy="514986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Soil is important to farmers; without it </a:t>
            </a:r>
            <a:r>
              <a:rPr lang="en-US" sz="2800" dirty="0" smtClean="0"/>
              <a:t>they</a:t>
            </a:r>
            <a:r>
              <a:rPr lang="en-US" sz="2800" dirty="0" smtClean="0"/>
              <a:t> </a:t>
            </a:r>
            <a:r>
              <a:rPr lang="en-US" sz="2800" dirty="0" smtClean="0"/>
              <a:t>cannot grow </a:t>
            </a:r>
            <a:r>
              <a:rPr lang="en-US" sz="2800" dirty="0" smtClean="0"/>
              <a:t>food</a:t>
            </a:r>
            <a:r>
              <a:rPr lang="en-US" sz="2800" dirty="0" smtClean="0"/>
              <a:t> for you to </a:t>
            </a:r>
            <a:r>
              <a:rPr lang="en-US" sz="2800" dirty="0" smtClean="0"/>
              <a:t>eat!</a:t>
            </a:r>
          </a:p>
          <a:p>
            <a:endParaRPr lang="en-US" sz="2800" dirty="0" smtClean="0"/>
          </a:p>
          <a:p>
            <a:r>
              <a:rPr lang="en-US" sz="2800" dirty="0" smtClean="0"/>
              <a:t>Our farmers</a:t>
            </a:r>
            <a:r>
              <a:rPr lang="en-US" sz="2800" dirty="0" smtClean="0"/>
              <a:t> protect </a:t>
            </a:r>
            <a:r>
              <a:rPr lang="en-US" sz="2800" dirty="0" smtClean="0"/>
              <a:t>our soils from erosion and </a:t>
            </a:r>
            <a:r>
              <a:rPr lang="en-US" sz="2800" dirty="0" smtClean="0"/>
              <a:t>degradation.</a:t>
            </a:r>
            <a:endParaRPr lang="en-US" sz="2800" dirty="0" smtClean="0"/>
          </a:p>
          <a:p>
            <a:r>
              <a:rPr lang="en-US" sz="6500" b="1" dirty="0">
                <a:ln>
                  <a:solidFill>
                    <a:srgbClr val="FF0000"/>
                  </a:solidFill>
                </a:ln>
              </a:rPr>
              <a:t>? </a:t>
            </a:r>
            <a:r>
              <a:rPr lang="en-US" sz="2800" dirty="0" smtClean="0"/>
              <a:t>Who/what else </a:t>
            </a:r>
            <a:r>
              <a:rPr lang="en-US" sz="2800" dirty="0" smtClean="0"/>
              <a:t>depends on soil to live?</a:t>
            </a:r>
          </a:p>
          <a:p>
            <a:pPr lvl="1"/>
            <a:r>
              <a:rPr lang="en-US" sz="2400" dirty="0" smtClean="0"/>
              <a:t>Insects </a:t>
            </a:r>
            <a:r>
              <a:rPr lang="en-US" sz="2400" dirty="0"/>
              <a:t>and </a:t>
            </a:r>
            <a:r>
              <a:rPr lang="en-US" sz="2400" dirty="0" smtClean="0"/>
              <a:t>small mammals</a:t>
            </a:r>
            <a:endParaRPr lang="en-US" dirty="0"/>
          </a:p>
        </p:txBody>
      </p:sp>
      <p:pic>
        <p:nvPicPr>
          <p:cNvPr id="4" name="Picture 3" descr="C:\Users\User\AppData\Local\Microsoft\Windows\Temporary Internet Files\Content.Outlook\FFA3IP8D\photo 0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7874" y="192506"/>
            <a:ext cx="5909307" cy="6369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64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" y="256674"/>
            <a:ext cx="9113581" cy="1673726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Air (and space)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21" y="1491917"/>
            <a:ext cx="4780547" cy="511743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Plants can’t grow too close together or their roots and leaves will compete for the limited </a:t>
            </a:r>
            <a:r>
              <a:rPr lang="en-US" sz="2400" dirty="0" smtClean="0"/>
              <a:t>resources (water and nutrients) </a:t>
            </a:r>
            <a:r>
              <a:rPr lang="en-US" sz="2400" dirty="0" smtClean="0"/>
              <a:t>they all need</a:t>
            </a:r>
          </a:p>
          <a:p>
            <a:endParaRPr lang="en-US" sz="2400" dirty="0" smtClean="0"/>
          </a:p>
          <a:p>
            <a:r>
              <a:rPr lang="en-US" sz="4800" b="1" dirty="0" smtClean="0">
                <a:ln>
                  <a:solidFill>
                    <a:srgbClr val="FF0000"/>
                  </a:solidFill>
                </a:ln>
              </a:rPr>
              <a:t>?</a:t>
            </a:r>
            <a:r>
              <a:rPr lang="en-US" sz="2400" dirty="0" smtClean="0"/>
              <a:t>What </a:t>
            </a:r>
            <a:r>
              <a:rPr lang="en-US" sz="2400" dirty="0"/>
              <a:t>would happen if there was no air</a:t>
            </a:r>
            <a:r>
              <a:rPr lang="en-US" sz="2400" dirty="0" smtClean="0"/>
              <a:t>?</a:t>
            </a:r>
          </a:p>
          <a:p>
            <a:pPr lvl="1"/>
            <a:r>
              <a:rPr lang="en-US" sz="2200" dirty="0" smtClean="0"/>
              <a:t>We need oxygen to keep our bodies working</a:t>
            </a:r>
          </a:p>
          <a:p>
            <a:pPr lvl="1"/>
            <a:r>
              <a:rPr lang="en-US" sz="2200" dirty="0" smtClean="0"/>
              <a:t>Try holding your breath… </a:t>
            </a:r>
            <a:endParaRPr lang="en-US" sz="2200" dirty="0"/>
          </a:p>
          <a:p>
            <a:endParaRPr lang="en-US" sz="2600" dirty="0"/>
          </a:p>
        </p:txBody>
      </p:sp>
      <p:pic>
        <p:nvPicPr>
          <p:cNvPr id="4" name="Picture 3" descr="C:\Users\User\AppData\Local\Microsoft\Windows\Temporary Internet Files\Content.Outlook\FFA3IP8D\photo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7642" y="1012162"/>
            <a:ext cx="6705600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73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8" y="609599"/>
            <a:ext cx="4459706" cy="173254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</a:rPr>
              <a:t>Sun (light)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9" y="1764632"/>
            <a:ext cx="4459705" cy="47484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Plants use light energy from the sun to change carbon dioxide </a:t>
            </a:r>
            <a:r>
              <a:rPr lang="en-US" sz="2400" dirty="0"/>
              <a:t>(CO</a:t>
            </a:r>
            <a:r>
              <a:rPr lang="en-US" sz="2400" baseline="-25000" dirty="0"/>
              <a:t>2</a:t>
            </a:r>
            <a:r>
              <a:rPr lang="en-US" sz="2400" dirty="0"/>
              <a:t>) </a:t>
            </a:r>
            <a:r>
              <a:rPr lang="en-US" sz="2400" dirty="0" smtClean="0"/>
              <a:t>from the air and water </a:t>
            </a:r>
            <a:r>
              <a:rPr lang="en-US" sz="2400" dirty="0"/>
              <a:t>(H</a:t>
            </a:r>
            <a:r>
              <a:rPr lang="en-US" sz="2400" baseline="-25000" dirty="0"/>
              <a:t>2</a:t>
            </a:r>
            <a:r>
              <a:rPr lang="en-US" sz="2400" dirty="0"/>
              <a:t>O) </a:t>
            </a:r>
            <a:r>
              <a:rPr lang="en-US" sz="2400" dirty="0" smtClean="0"/>
              <a:t>from the soil into food </a:t>
            </a:r>
            <a:r>
              <a:rPr lang="en-US" sz="2400" dirty="0" smtClean="0"/>
              <a:t>substances </a:t>
            </a:r>
            <a:r>
              <a:rPr lang="en-US" sz="2400" dirty="0" smtClean="0"/>
              <a:t>(</a:t>
            </a:r>
            <a:r>
              <a:rPr lang="en-US" sz="2400" dirty="0" smtClean="0"/>
              <a:t>sugars and starches). </a:t>
            </a:r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6600" b="1" dirty="0">
                <a:ln>
                  <a:solidFill>
                    <a:srgbClr val="FF0000"/>
                  </a:solidFill>
                </a:ln>
              </a:rPr>
              <a:t>?</a:t>
            </a:r>
            <a:r>
              <a:rPr lang="en-US" sz="2400" b="1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sz="2400" dirty="0" smtClean="0"/>
              <a:t>What is this process called?</a:t>
            </a:r>
          </a:p>
          <a:p>
            <a:pPr lvl="1"/>
            <a:r>
              <a:rPr lang="en-US" sz="2200" dirty="0" smtClean="0"/>
              <a:t> photosynthesis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3" y="304800"/>
            <a:ext cx="7210468" cy="62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651</TotalTime>
  <Words>420</Words>
  <Application>Microsoft Office PowerPoint</Application>
  <PresentationFormat>Widescreen</PresentationFormat>
  <Paragraphs>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Power Point for Middle Level Students</vt:lpstr>
      <vt:lpstr>This presentation will explain:</vt:lpstr>
      <vt:lpstr>?What do HUMANS need to Live and Grow?</vt:lpstr>
      <vt:lpstr>? What do PLANTS need to Live and Grow?</vt:lpstr>
      <vt:lpstr>WATER</vt:lpstr>
      <vt:lpstr>SOIL:</vt:lpstr>
      <vt:lpstr>More on SOIL:</vt:lpstr>
      <vt:lpstr>Air (and space)</vt:lpstr>
      <vt:lpstr>Sun (light)</vt:lpstr>
      <vt:lpstr>Life Cycle of a Daffodil</vt:lpstr>
      <vt:lpstr>Life Cycle of a Daffodil</vt:lpstr>
      <vt:lpstr>Dormancy:  living but not actively growing  </vt:lpstr>
      <vt:lpstr>? What Colours are Daffodils?  </vt:lpstr>
      <vt:lpstr>? How tall can they get?   </vt:lpstr>
      <vt:lpstr>PowerPoint Presentation</vt:lpstr>
      <vt:lpstr>? How EXCITED are you going to be in Spring when you see your daffodils?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Watson</dc:creator>
  <cp:lastModifiedBy>Tammy Watson</cp:lastModifiedBy>
  <cp:revision>31</cp:revision>
  <dcterms:created xsi:type="dcterms:W3CDTF">2014-10-20T18:12:28Z</dcterms:created>
  <dcterms:modified xsi:type="dcterms:W3CDTF">2014-12-02T19:37:49Z</dcterms:modified>
</cp:coreProperties>
</file>