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63" r:id="rId3"/>
    <p:sldId id="258" r:id="rId4"/>
    <p:sldId id="261"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p:restoredTop sz="94694"/>
  </p:normalViewPr>
  <p:slideViewPr>
    <p:cSldViewPr snapToGrid="0" snapToObjects="1">
      <p:cViewPr varScale="1">
        <p:scale>
          <a:sx n="87" d="100"/>
          <a:sy n="87" d="100"/>
        </p:scale>
        <p:origin x="9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A0704-7F2F-F745-B56C-5A47386ECF90}" type="datetimeFigureOut">
              <a:rPr lang="en-US" smtClean="0"/>
              <a:t>12/7/2021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7DFDA-1DC0-DA4A-98F1-FC8E93C28B2D}" type="slidenum">
              <a:rPr lang="en-US" smtClean="0"/>
              <a:t>‹#›</a:t>
            </a:fld>
            <a:endParaRPr lang="en-US"/>
          </a:p>
        </p:txBody>
      </p:sp>
    </p:spTree>
    <p:extLst>
      <p:ext uri="{BB962C8B-B14F-4D97-AF65-F5344CB8AC3E}">
        <p14:creationId xmlns:p14="http://schemas.microsoft.com/office/powerpoint/2010/main" val="170874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1- 80-85% lean beef burger</a:t>
            </a:r>
          </a:p>
          <a:p>
            <a:r>
              <a:rPr lang="en-US" dirty="0"/>
              <a:t>2- The Beyond Meat Burger </a:t>
            </a:r>
          </a:p>
          <a:p>
            <a:r>
              <a:rPr lang="en-US" dirty="0"/>
              <a:t>3- MorningStar Farms Garden Veggie Burger</a:t>
            </a:r>
          </a:p>
          <a:p>
            <a:r>
              <a:rPr lang="en-US" dirty="0"/>
              <a:t>4- The Impossible Burger </a:t>
            </a:r>
          </a:p>
        </p:txBody>
      </p:sp>
      <p:sp>
        <p:nvSpPr>
          <p:cNvPr id="4" name="Slide Number Placeholder 3"/>
          <p:cNvSpPr>
            <a:spLocks noGrp="1"/>
          </p:cNvSpPr>
          <p:nvPr>
            <p:ph type="sldNum" sz="quarter" idx="5"/>
          </p:nvPr>
        </p:nvSpPr>
        <p:spPr/>
        <p:txBody>
          <a:bodyPr/>
          <a:lstStyle/>
          <a:p>
            <a:fld id="{6147DFDA-1DC0-DA4A-98F1-FC8E93C28B2D}" type="slidenum">
              <a:rPr lang="en-US" smtClean="0"/>
              <a:t>1</a:t>
            </a:fld>
            <a:endParaRPr lang="en-US"/>
          </a:p>
        </p:txBody>
      </p:sp>
    </p:spTree>
    <p:extLst>
      <p:ext uri="{BB962C8B-B14F-4D97-AF65-F5344CB8AC3E}">
        <p14:creationId xmlns:p14="http://schemas.microsoft.com/office/powerpoint/2010/main" val="262655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1- 80-85% lean beef burger</a:t>
            </a:r>
          </a:p>
          <a:p>
            <a:r>
              <a:rPr lang="en-US" dirty="0"/>
              <a:t>2- The Beyond Meat Burger </a:t>
            </a:r>
          </a:p>
          <a:p>
            <a:r>
              <a:rPr lang="en-US" dirty="0"/>
              <a:t>3- MorningStar Farms Garden Veggie Burger</a:t>
            </a:r>
          </a:p>
          <a:p>
            <a:r>
              <a:rPr lang="en-US" dirty="0"/>
              <a:t>4- The Impossible Burger </a:t>
            </a:r>
          </a:p>
        </p:txBody>
      </p:sp>
      <p:sp>
        <p:nvSpPr>
          <p:cNvPr id="4" name="Slide Number Placeholder 3"/>
          <p:cNvSpPr>
            <a:spLocks noGrp="1"/>
          </p:cNvSpPr>
          <p:nvPr>
            <p:ph type="sldNum" sz="quarter" idx="5"/>
          </p:nvPr>
        </p:nvSpPr>
        <p:spPr/>
        <p:txBody>
          <a:bodyPr/>
          <a:lstStyle/>
          <a:p>
            <a:fld id="{6147DFDA-1DC0-DA4A-98F1-FC8E93C28B2D}" type="slidenum">
              <a:rPr lang="en-US" smtClean="0"/>
              <a:t>2</a:t>
            </a:fld>
            <a:endParaRPr lang="en-US"/>
          </a:p>
        </p:txBody>
      </p:sp>
    </p:spTree>
    <p:extLst>
      <p:ext uri="{BB962C8B-B14F-4D97-AF65-F5344CB8AC3E}">
        <p14:creationId xmlns:p14="http://schemas.microsoft.com/office/powerpoint/2010/main" val="310171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7DFDA-1DC0-DA4A-98F1-FC8E93C28B2D}" type="slidenum">
              <a:rPr lang="en-US" smtClean="0"/>
              <a:t>3</a:t>
            </a:fld>
            <a:endParaRPr lang="en-US"/>
          </a:p>
        </p:txBody>
      </p:sp>
    </p:spTree>
    <p:extLst>
      <p:ext uri="{BB962C8B-B14F-4D97-AF65-F5344CB8AC3E}">
        <p14:creationId xmlns:p14="http://schemas.microsoft.com/office/powerpoint/2010/main" val="296287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7E4F2-0D15-C348-B44F-5365DD1D4003}"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283876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7E4F2-0D15-C348-B44F-5365DD1D4003}"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25198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7E4F2-0D15-C348-B44F-5365DD1D4003}"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221823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7E4F2-0D15-C348-B44F-5365DD1D4003}"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160706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7E4F2-0D15-C348-B44F-5365DD1D4003}"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223346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7E4F2-0D15-C348-B44F-5365DD1D4003}"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322241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7E4F2-0D15-C348-B44F-5365DD1D4003}"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309606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7E4F2-0D15-C348-B44F-5365DD1D4003}"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233910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7E4F2-0D15-C348-B44F-5365DD1D4003}"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217476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47E4F2-0D15-C348-B44F-5365DD1D4003}"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19768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47E4F2-0D15-C348-B44F-5365DD1D4003}"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DD74A-B636-D041-8592-ACF2BF934549}" type="slidenum">
              <a:rPr lang="en-US" smtClean="0"/>
              <a:t>‹#›</a:t>
            </a:fld>
            <a:endParaRPr lang="en-US"/>
          </a:p>
        </p:txBody>
      </p:sp>
    </p:spTree>
    <p:extLst>
      <p:ext uri="{BB962C8B-B14F-4D97-AF65-F5344CB8AC3E}">
        <p14:creationId xmlns:p14="http://schemas.microsoft.com/office/powerpoint/2010/main" val="118351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7E4F2-0D15-C348-B44F-5365DD1D4003}" type="datetimeFigureOut">
              <a:rPr lang="en-US" smtClean="0"/>
              <a:t>12/7/2021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DD74A-B636-D041-8592-ACF2BF934549}" type="slidenum">
              <a:rPr lang="en-US" smtClean="0"/>
              <a:t>‹#›</a:t>
            </a:fld>
            <a:endParaRPr lang="en-US"/>
          </a:p>
        </p:txBody>
      </p:sp>
    </p:spTree>
    <p:extLst>
      <p:ext uri="{BB962C8B-B14F-4D97-AF65-F5344CB8AC3E}">
        <p14:creationId xmlns:p14="http://schemas.microsoft.com/office/powerpoint/2010/main" val="470489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884" y="694867"/>
            <a:ext cx="3004333" cy="2006894"/>
          </a:xfrm>
          <a:prstGeom prst="rect">
            <a:avLst/>
          </a:prstGeom>
        </p:spPr>
      </p:pic>
      <p:sp>
        <p:nvSpPr>
          <p:cNvPr id="12" name="TextBox 11">
            <a:extLst>
              <a:ext uri="{FF2B5EF4-FFF2-40B4-BE49-F238E27FC236}">
                <a16:creationId xmlns:a16="http://schemas.microsoft.com/office/drawing/2014/main" xmlns="" id="{88D771F0-0530-5E46-8C6C-75D8821FD203}"/>
              </a:ext>
            </a:extLst>
          </p:cNvPr>
          <p:cNvSpPr txBox="1"/>
          <p:nvPr/>
        </p:nvSpPr>
        <p:spPr>
          <a:xfrm>
            <a:off x="1486974" y="1534700"/>
            <a:ext cx="588580" cy="13234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1</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884" y="2798715"/>
            <a:ext cx="2709504" cy="26932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281" y="3346681"/>
            <a:ext cx="3236575" cy="2168506"/>
          </a:xfrm>
          <a:prstGeom prst="rect">
            <a:avLst/>
          </a:prstGeom>
        </p:spPr>
      </p:pic>
      <p:sp>
        <p:nvSpPr>
          <p:cNvPr id="14" name="TextBox 13">
            <a:extLst>
              <a:ext uri="{FF2B5EF4-FFF2-40B4-BE49-F238E27FC236}">
                <a16:creationId xmlns:a16="http://schemas.microsoft.com/office/drawing/2014/main" xmlns="" id="{D35A26E0-92DB-BC4A-BF69-A54D5D067A14}"/>
              </a:ext>
            </a:extLst>
          </p:cNvPr>
          <p:cNvSpPr txBox="1"/>
          <p:nvPr/>
        </p:nvSpPr>
        <p:spPr>
          <a:xfrm>
            <a:off x="1601237" y="4402269"/>
            <a:ext cx="588580" cy="1323439"/>
          </a:xfrm>
          <a:prstGeom prst="rect">
            <a:avLst/>
          </a:prstGeom>
          <a:noFill/>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3</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2489" y="687672"/>
            <a:ext cx="2958812" cy="2562331"/>
          </a:xfrm>
          <a:prstGeom prst="rect">
            <a:avLst/>
          </a:prstGeom>
        </p:spPr>
      </p:pic>
      <p:sp>
        <p:nvSpPr>
          <p:cNvPr id="15" name="TextBox 14">
            <a:extLst>
              <a:ext uri="{FF2B5EF4-FFF2-40B4-BE49-F238E27FC236}">
                <a16:creationId xmlns:a16="http://schemas.microsoft.com/office/drawing/2014/main" xmlns="" id="{0D59646E-2D74-0A47-8DA5-17E7FE241FAB}"/>
              </a:ext>
            </a:extLst>
          </p:cNvPr>
          <p:cNvSpPr txBox="1"/>
          <p:nvPr/>
        </p:nvSpPr>
        <p:spPr>
          <a:xfrm>
            <a:off x="4687939" y="2032725"/>
            <a:ext cx="588580" cy="1323439"/>
          </a:xfrm>
          <a:prstGeom prst="rect">
            <a:avLst/>
          </a:prstGeom>
          <a:noFill/>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2</a:t>
            </a:r>
          </a:p>
        </p:txBody>
      </p:sp>
      <p:sp>
        <p:nvSpPr>
          <p:cNvPr id="16" name="TextBox 15">
            <a:extLst>
              <a:ext uri="{FF2B5EF4-FFF2-40B4-BE49-F238E27FC236}">
                <a16:creationId xmlns:a16="http://schemas.microsoft.com/office/drawing/2014/main" xmlns="" id="{542E8488-8117-A84E-A0EA-F1FACF19EED4}"/>
              </a:ext>
            </a:extLst>
          </p:cNvPr>
          <p:cNvSpPr txBox="1"/>
          <p:nvPr/>
        </p:nvSpPr>
        <p:spPr>
          <a:xfrm>
            <a:off x="4430546" y="4335845"/>
            <a:ext cx="588580" cy="1323439"/>
          </a:xfrm>
          <a:prstGeom prst="rect">
            <a:avLst/>
          </a:prstGeom>
          <a:noFill/>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4</a:t>
            </a:r>
          </a:p>
        </p:txBody>
      </p:sp>
      <p:sp>
        <p:nvSpPr>
          <p:cNvPr id="17" name="TextBox 16">
            <a:extLst>
              <a:ext uri="{FF2B5EF4-FFF2-40B4-BE49-F238E27FC236}">
                <a16:creationId xmlns:a16="http://schemas.microsoft.com/office/drawing/2014/main" xmlns="" id="{C9DB5BBF-A2FB-F549-BC72-FD07ED5F11A8}"/>
              </a:ext>
            </a:extLst>
          </p:cNvPr>
          <p:cNvSpPr txBox="1"/>
          <p:nvPr/>
        </p:nvSpPr>
        <p:spPr>
          <a:xfrm>
            <a:off x="1613784" y="5591585"/>
            <a:ext cx="6279485" cy="1200329"/>
          </a:xfrm>
          <a:prstGeom prst="rect">
            <a:avLst/>
          </a:prstGeom>
          <a:noFill/>
        </p:spPr>
        <p:txBody>
          <a:bodyPr wrap="square" rtlCol="0">
            <a:spAutoFit/>
          </a:bodyPr>
          <a:lstStyle/>
          <a:p>
            <a:r>
              <a:rPr lang="en-US" dirty="0">
                <a:latin typeface="Gurmukhi MN" panose="02020600050405020304" pitchFamily="18" charset="0"/>
                <a:cs typeface="Gurmukhi MN" panose="02020600050405020304" pitchFamily="18" charset="0"/>
              </a:rPr>
              <a:t>MorningStar Farms Garden Veggie Burger (plant-based) </a:t>
            </a:r>
          </a:p>
          <a:p>
            <a:r>
              <a:rPr lang="en-US" dirty="0">
                <a:latin typeface="Gurmukhi MN" panose="02020600050405020304" pitchFamily="18" charset="0"/>
                <a:cs typeface="Gurmukhi MN" panose="02020600050405020304" pitchFamily="18" charset="0"/>
              </a:rPr>
              <a:t>Impossible Foods Burger (plant-based)  </a:t>
            </a:r>
          </a:p>
          <a:p>
            <a:r>
              <a:rPr lang="en-US" dirty="0">
                <a:latin typeface="Gurmukhi MN" panose="02020600050405020304" pitchFamily="18" charset="0"/>
                <a:cs typeface="Gurmukhi MN" panose="02020600050405020304" pitchFamily="18" charset="0"/>
              </a:rPr>
              <a:t>Beyond Meat Burger (plant-based)</a:t>
            </a:r>
          </a:p>
          <a:p>
            <a:r>
              <a:rPr lang="en-US" dirty="0">
                <a:latin typeface="Gurmukhi MN" panose="02020600050405020304" pitchFamily="18" charset="0"/>
                <a:cs typeface="Gurmukhi MN" panose="02020600050405020304" pitchFamily="18" charset="0"/>
              </a:rPr>
              <a:t>80-85% Lean Beef Burger (beef) </a:t>
            </a:r>
          </a:p>
        </p:txBody>
      </p:sp>
      <p:sp>
        <p:nvSpPr>
          <p:cNvPr id="18" name="TextBox 17">
            <a:extLst>
              <a:ext uri="{FF2B5EF4-FFF2-40B4-BE49-F238E27FC236}">
                <a16:creationId xmlns:a16="http://schemas.microsoft.com/office/drawing/2014/main" xmlns="" id="{A65902CB-8758-EC44-9C69-13E21B9A9D5F}"/>
              </a:ext>
            </a:extLst>
          </p:cNvPr>
          <p:cNvSpPr txBox="1"/>
          <p:nvPr/>
        </p:nvSpPr>
        <p:spPr>
          <a:xfrm>
            <a:off x="2242052" y="27160"/>
            <a:ext cx="5549741" cy="769441"/>
          </a:xfrm>
          <a:prstGeom prst="rect">
            <a:avLst/>
          </a:prstGeom>
          <a:noFill/>
        </p:spPr>
        <p:txBody>
          <a:bodyPr wrap="square" rtlCol="0">
            <a:spAutoFit/>
          </a:bodyPr>
          <a:lstStyle/>
          <a:p>
            <a:r>
              <a:rPr lang="en-US" sz="4400" dirty="0">
                <a:latin typeface="Gurmukhi MN" panose="02020600050405020304" pitchFamily="18" charset="0"/>
                <a:cs typeface="Gurmukhi MN" panose="02020600050405020304" pitchFamily="18" charset="0"/>
              </a:rPr>
              <a:t>Meat or Meatless?</a:t>
            </a:r>
          </a:p>
        </p:txBody>
      </p:sp>
      <p:sp>
        <p:nvSpPr>
          <p:cNvPr id="13" name="Rectangle 12">
            <a:extLst>
              <a:ext uri="{FF2B5EF4-FFF2-40B4-BE49-F238E27FC236}">
                <a16:creationId xmlns:a16="http://schemas.microsoft.com/office/drawing/2014/main" xmlns="" id="{A85F9760-F287-8F4A-ABA5-084ED0ABD509}"/>
              </a:ext>
            </a:extLst>
          </p:cNvPr>
          <p:cNvSpPr/>
          <p:nvPr/>
        </p:nvSpPr>
        <p:spPr>
          <a:xfrm>
            <a:off x="113016" y="76448"/>
            <a:ext cx="8907694" cy="6683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26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884" y="694867"/>
            <a:ext cx="3004333" cy="2006894"/>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884" y="2798715"/>
            <a:ext cx="2709504" cy="269324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281" y="3346681"/>
            <a:ext cx="3236575" cy="2168506"/>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2489" y="687672"/>
            <a:ext cx="2958812" cy="2562331"/>
          </a:xfrm>
          <a:prstGeom prst="rect">
            <a:avLst/>
          </a:prstGeom>
        </p:spPr>
      </p:pic>
      <p:sp>
        <p:nvSpPr>
          <p:cNvPr id="18" name="TextBox 17">
            <a:extLst>
              <a:ext uri="{FF2B5EF4-FFF2-40B4-BE49-F238E27FC236}">
                <a16:creationId xmlns:a16="http://schemas.microsoft.com/office/drawing/2014/main" xmlns="" id="{A65902CB-8758-EC44-9C69-13E21B9A9D5F}"/>
              </a:ext>
            </a:extLst>
          </p:cNvPr>
          <p:cNvSpPr txBox="1"/>
          <p:nvPr/>
        </p:nvSpPr>
        <p:spPr>
          <a:xfrm>
            <a:off x="2242052" y="27160"/>
            <a:ext cx="5549741" cy="769441"/>
          </a:xfrm>
          <a:prstGeom prst="rect">
            <a:avLst/>
          </a:prstGeom>
          <a:noFill/>
        </p:spPr>
        <p:txBody>
          <a:bodyPr wrap="square" rtlCol="0">
            <a:spAutoFit/>
          </a:bodyPr>
          <a:lstStyle/>
          <a:p>
            <a:r>
              <a:rPr lang="en-US" sz="4400" dirty="0">
                <a:latin typeface="Gurmukhi MN" panose="02020600050405020304" pitchFamily="18" charset="0"/>
                <a:cs typeface="Gurmukhi MN" panose="02020600050405020304" pitchFamily="18" charset="0"/>
              </a:rPr>
              <a:t>Meat or Meatless?</a:t>
            </a:r>
          </a:p>
        </p:txBody>
      </p:sp>
      <p:sp>
        <p:nvSpPr>
          <p:cNvPr id="20" name="Oval 19">
            <a:extLst>
              <a:ext uri="{FF2B5EF4-FFF2-40B4-BE49-F238E27FC236}">
                <a16:creationId xmlns:a16="http://schemas.microsoft.com/office/drawing/2014/main" xmlns="" id="{9F2ADFC9-8202-AC40-A948-E6E75BDBC687}"/>
              </a:ext>
            </a:extLst>
          </p:cNvPr>
          <p:cNvSpPr/>
          <p:nvPr/>
        </p:nvSpPr>
        <p:spPr>
          <a:xfrm>
            <a:off x="1922583" y="1065873"/>
            <a:ext cx="2377611" cy="1274888"/>
          </a:xfrm>
          <a:prstGeom prst="ellipse">
            <a:avLst/>
          </a:prstGeom>
          <a:solidFill>
            <a:schemeClr val="bg1">
              <a:lumMod val="95000"/>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128DAB49-AD0F-7640-92FA-9465C06F1DA7}"/>
              </a:ext>
            </a:extLst>
          </p:cNvPr>
          <p:cNvSpPr/>
          <p:nvPr/>
        </p:nvSpPr>
        <p:spPr>
          <a:xfrm>
            <a:off x="2117267" y="1229996"/>
            <a:ext cx="1983246" cy="923330"/>
          </a:xfrm>
          <a:prstGeom prst="rect">
            <a:avLst/>
          </a:prstGeom>
          <a:noFill/>
        </p:spPr>
        <p:txBody>
          <a:bodyPr wrap="square">
            <a:spAutoFit/>
          </a:bodyPr>
          <a:lstStyle/>
          <a:p>
            <a:pPr algn="ctr"/>
            <a:r>
              <a:rPr lang="en-US" dirty="0">
                <a:latin typeface="Gurmukhi MN" panose="02020600050405020304" pitchFamily="18" charset="0"/>
                <a:cs typeface="Gurmukhi MN" panose="02020600050405020304" pitchFamily="18" charset="0"/>
              </a:rPr>
              <a:t>80-85% Lean Beef Burger (beef) </a:t>
            </a:r>
          </a:p>
        </p:txBody>
      </p:sp>
      <p:sp>
        <p:nvSpPr>
          <p:cNvPr id="19" name="Oval 18">
            <a:extLst>
              <a:ext uri="{FF2B5EF4-FFF2-40B4-BE49-F238E27FC236}">
                <a16:creationId xmlns:a16="http://schemas.microsoft.com/office/drawing/2014/main" xmlns="" id="{B1AA9A02-7652-AE48-A555-A49FC47F12F8}"/>
              </a:ext>
            </a:extLst>
          </p:cNvPr>
          <p:cNvSpPr/>
          <p:nvPr/>
        </p:nvSpPr>
        <p:spPr>
          <a:xfrm>
            <a:off x="4970583" y="1229996"/>
            <a:ext cx="2377611" cy="1274888"/>
          </a:xfrm>
          <a:prstGeom prst="ellipse">
            <a:avLst/>
          </a:prstGeom>
          <a:solidFill>
            <a:schemeClr val="bg1">
              <a:lumMod val="95000"/>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148B8DEF-69DA-994B-B3CC-5AC009065382}"/>
              </a:ext>
            </a:extLst>
          </p:cNvPr>
          <p:cNvSpPr/>
          <p:nvPr/>
        </p:nvSpPr>
        <p:spPr>
          <a:xfrm>
            <a:off x="5150452" y="1461143"/>
            <a:ext cx="2068055" cy="923330"/>
          </a:xfrm>
          <a:prstGeom prst="rect">
            <a:avLst/>
          </a:prstGeom>
        </p:spPr>
        <p:txBody>
          <a:bodyPr wrap="square">
            <a:spAutoFit/>
          </a:bodyPr>
          <a:lstStyle/>
          <a:p>
            <a:pPr algn="ctr"/>
            <a:r>
              <a:rPr lang="en-US" dirty="0">
                <a:latin typeface="Gurmukhi MN" panose="02020600050405020304" pitchFamily="18" charset="0"/>
                <a:cs typeface="Gurmukhi MN" panose="02020600050405020304" pitchFamily="18" charset="0"/>
              </a:rPr>
              <a:t>Beyond Meat Burger </a:t>
            </a:r>
          </a:p>
          <a:p>
            <a:pPr algn="ctr"/>
            <a:r>
              <a:rPr lang="en-US" dirty="0">
                <a:latin typeface="Gurmukhi MN" panose="02020600050405020304" pitchFamily="18" charset="0"/>
                <a:cs typeface="Gurmukhi MN" panose="02020600050405020304" pitchFamily="18" charset="0"/>
              </a:rPr>
              <a:t>(plant-based)</a:t>
            </a:r>
          </a:p>
        </p:txBody>
      </p:sp>
      <p:sp>
        <p:nvSpPr>
          <p:cNvPr id="21" name="Oval 20">
            <a:extLst>
              <a:ext uri="{FF2B5EF4-FFF2-40B4-BE49-F238E27FC236}">
                <a16:creationId xmlns:a16="http://schemas.microsoft.com/office/drawing/2014/main" xmlns="" id="{BE906AE0-E283-3E48-AEEE-3CEA958C4116}"/>
              </a:ext>
            </a:extLst>
          </p:cNvPr>
          <p:cNvSpPr/>
          <p:nvPr/>
        </p:nvSpPr>
        <p:spPr>
          <a:xfrm>
            <a:off x="1770183" y="3445657"/>
            <a:ext cx="2377611" cy="1274888"/>
          </a:xfrm>
          <a:prstGeom prst="ellipse">
            <a:avLst/>
          </a:prstGeom>
          <a:solidFill>
            <a:schemeClr val="bg1">
              <a:lumMod val="95000"/>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6AC0B6D-EF4E-E14A-9478-5F19E6342002}"/>
              </a:ext>
            </a:extLst>
          </p:cNvPr>
          <p:cNvSpPr/>
          <p:nvPr/>
        </p:nvSpPr>
        <p:spPr>
          <a:xfrm>
            <a:off x="2075554" y="3478144"/>
            <a:ext cx="1814513" cy="1200329"/>
          </a:xfrm>
          <a:prstGeom prst="rect">
            <a:avLst/>
          </a:prstGeom>
        </p:spPr>
        <p:txBody>
          <a:bodyPr wrap="square">
            <a:spAutoFit/>
          </a:bodyPr>
          <a:lstStyle/>
          <a:p>
            <a:pPr algn="ctr"/>
            <a:r>
              <a:rPr lang="en-US" dirty="0" err="1">
                <a:latin typeface="Gurmukhi MN" panose="02020600050405020304" pitchFamily="18" charset="0"/>
                <a:cs typeface="Gurmukhi MN" panose="02020600050405020304" pitchFamily="18" charset="0"/>
              </a:rPr>
              <a:t>MorningStar</a:t>
            </a:r>
            <a:r>
              <a:rPr lang="en-US" dirty="0">
                <a:latin typeface="Gurmukhi MN" panose="02020600050405020304" pitchFamily="18" charset="0"/>
                <a:cs typeface="Gurmukhi MN" panose="02020600050405020304" pitchFamily="18" charset="0"/>
              </a:rPr>
              <a:t> Farms Garden Veggie Burger (plant-based) </a:t>
            </a:r>
          </a:p>
        </p:txBody>
      </p:sp>
      <p:sp>
        <p:nvSpPr>
          <p:cNvPr id="8" name="Oval 7">
            <a:extLst>
              <a:ext uri="{FF2B5EF4-FFF2-40B4-BE49-F238E27FC236}">
                <a16:creationId xmlns:a16="http://schemas.microsoft.com/office/drawing/2014/main" xmlns="" id="{A91C2872-81B3-F04A-8885-38468B1BA6CE}"/>
              </a:ext>
            </a:extLst>
          </p:cNvPr>
          <p:cNvSpPr/>
          <p:nvPr/>
        </p:nvSpPr>
        <p:spPr>
          <a:xfrm>
            <a:off x="4855351" y="3843753"/>
            <a:ext cx="2377611" cy="1274888"/>
          </a:xfrm>
          <a:prstGeom prst="ellipse">
            <a:avLst/>
          </a:prstGeom>
          <a:solidFill>
            <a:schemeClr val="bg1">
              <a:lumMod val="95000"/>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3CC797A-A5AE-D349-BD48-76C15BE95555}"/>
              </a:ext>
            </a:extLst>
          </p:cNvPr>
          <p:cNvSpPr/>
          <p:nvPr/>
        </p:nvSpPr>
        <p:spPr>
          <a:xfrm>
            <a:off x="4979183" y="4053478"/>
            <a:ext cx="2253779" cy="923330"/>
          </a:xfrm>
          <a:prstGeom prst="rect">
            <a:avLst/>
          </a:prstGeom>
        </p:spPr>
        <p:txBody>
          <a:bodyPr wrap="square">
            <a:spAutoFit/>
          </a:bodyPr>
          <a:lstStyle/>
          <a:p>
            <a:pPr algn="ctr"/>
            <a:r>
              <a:rPr lang="en-US" dirty="0">
                <a:latin typeface="Gurmukhi MN" panose="02020600050405020304" pitchFamily="18" charset="0"/>
                <a:cs typeface="Gurmukhi MN" panose="02020600050405020304" pitchFamily="18" charset="0"/>
              </a:rPr>
              <a:t>Impossible Foods Burger </a:t>
            </a:r>
          </a:p>
          <a:p>
            <a:pPr algn="ctr"/>
            <a:r>
              <a:rPr lang="en-US" dirty="0">
                <a:latin typeface="Gurmukhi MN" panose="02020600050405020304" pitchFamily="18" charset="0"/>
                <a:cs typeface="Gurmukhi MN" panose="02020600050405020304" pitchFamily="18" charset="0"/>
              </a:rPr>
              <a:t>(plant-based)  </a:t>
            </a:r>
          </a:p>
        </p:txBody>
      </p:sp>
      <p:sp>
        <p:nvSpPr>
          <p:cNvPr id="22" name="TextBox 21">
            <a:extLst>
              <a:ext uri="{FF2B5EF4-FFF2-40B4-BE49-F238E27FC236}">
                <a16:creationId xmlns:a16="http://schemas.microsoft.com/office/drawing/2014/main" xmlns="" id="{87B3B0AD-A3CB-B740-951A-F7F12308E2E0}"/>
              </a:ext>
            </a:extLst>
          </p:cNvPr>
          <p:cNvSpPr txBox="1"/>
          <p:nvPr/>
        </p:nvSpPr>
        <p:spPr>
          <a:xfrm>
            <a:off x="1486974" y="1534700"/>
            <a:ext cx="588580" cy="13234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1</a:t>
            </a:r>
          </a:p>
        </p:txBody>
      </p:sp>
      <p:sp>
        <p:nvSpPr>
          <p:cNvPr id="23" name="TextBox 22">
            <a:extLst>
              <a:ext uri="{FF2B5EF4-FFF2-40B4-BE49-F238E27FC236}">
                <a16:creationId xmlns:a16="http://schemas.microsoft.com/office/drawing/2014/main" xmlns="" id="{CB2096FF-A127-DA47-BC0C-6209D8283F1E}"/>
              </a:ext>
            </a:extLst>
          </p:cNvPr>
          <p:cNvSpPr txBox="1"/>
          <p:nvPr/>
        </p:nvSpPr>
        <p:spPr>
          <a:xfrm>
            <a:off x="1601237" y="4402269"/>
            <a:ext cx="588580" cy="1323439"/>
          </a:xfrm>
          <a:prstGeom prst="rect">
            <a:avLst/>
          </a:prstGeom>
          <a:noFill/>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3</a:t>
            </a:r>
          </a:p>
        </p:txBody>
      </p:sp>
      <p:sp>
        <p:nvSpPr>
          <p:cNvPr id="24" name="TextBox 23">
            <a:extLst>
              <a:ext uri="{FF2B5EF4-FFF2-40B4-BE49-F238E27FC236}">
                <a16:creationId xmlns:a16="http://schemas.microsoft.com/office/drawing/2014/main" xmlns="" id="{3491E486-74CE-AD4A-9156-A138962DEEF5}"/>
              </a:ext>
            </a:extLst>
          </p:cNvPr>
          <p:cNvSpPr txBox="1"/>
          <p:nvPr/>
        </p:nvSpPr>
        <p:spPr>
          <a:xfrm>
            <a:off x="4687939" y="2032725"/>
            <a:ext cx="588580" cy="1323439"/>
          </a:xfrm>
          <a:prstGeom prst="rect">
            <a:avLst/>
          </a:prstGeom>
          <a:noFill/>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2</a:t>
            </a:r>
          </a:p>
        </p:txBody>
      </p:sp>
      <p:sp>
        <p:nvSpPr>
          <p:cNvPr id="25" name="TextBox 24">
            <a:extLst>
              <a:ext uri="{FF2B5EF4-FFF2-40B4-BE49-F238E27FC236}">
                <a16:creationId xmlns:a16="http://schemas.microsoft.com/office/drawing/2014/main" xmlns="" id="{12A1E7B7-C000-3046-AECD-EDB9694D3E66}"/>
              </a:ext>
            </a:extLst>
          </p:cNvPr>
          <p:cNvSpPr txBox="1"/>
          <p:nvPr/>
        </p:nvSpPr>
        <p:spPr>
          <a:xfrm>
            <a:off x="4430546" y="4335845"/>
            <a:ext cx="588580" cy="1323439"/>
          </a:xfrm>
          <a:prstGeom prst="rect">
            <a:avLst/>
          </a:prstGeom>
          <a:noFill/>
        </p:spPr>
        <p:txBody>
          <a:bodyPr wrap="square" rtlCol="0">
            <a:spAutoFit/>
          </a:bodyPr>
          <a:lstStyle/>
          <a:p>
            <a:r>
              <a:rPr lang="en-US" sz="8000" dirty="0">
                <a:solidFill>
                  <a:schemeClr val="bg1"/>
                </a:solidFill>
                <a:effectLst>
                  <a:outerShdw blurRad="50800" dist="38100" algn="l" rotWithShape="0">
                    <a:prstClr val="black">
                      <a:alpha val="40000"/>
                    </a:prstClr>
                  </a:outerShdw>
                </a:effectLst>
                <a:latin typeface="Gurmukhi MN" panose="02020600050405020304" pitchFamily="18" charset="0"/>
                <a:cs typeface="Gurmukhi MN" panose="02020600050405020304" pitchFamily="18" charset="0"/>
              </a:rPr>
              <a:t>4</a:t>
            </a:r>
          </a:p>
        </p:txBody>
      </p:sp>
      <p:sp>
        <p:nvSpPr>
          <p:cNvPr id="26" name="Rectangle 25">
            <a:extLst>
              <a:ext uri="{FF2B5EF4-FFF2-40B4-BE49-F238E27FC236}">
                <a16:creationId xmlns:a16="http://schemas.microsoft.com/office/drawing/2014/main" xmlns="" id="{F5E8BB69-7907-CC4D-A1FB-37E84603DDC6}"/>
              </a:ext>
            </a:extLst>
          </p:cNvPr>
          <p:cNvSpPr/>
          <p:nvPr/>
        </p:nvSpPr>
        <p:spPr>
          <a:xfrm>
            <a:off x="113016" y="76448"/>
            <a:ext cx="8907694" cy="6683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7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19" grpId="0" animBg="1"/>
      <p:bldP spid="3" grpId="0"/>
      <p:bldP spid="21" grpId="0" animBg="1"/>
      <p:bldP spid="4" grpId="0"/>
      <p:bldP spid="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DE27AC1-4F58-B04A-AB00-ADD438B35963}"/>
              </a:ext>
            </a:extLst>
          </p:cNvPr>
          <p:cNvSpPr txBox="1"/>
          <p:nvPr/>
        </p:nvSpPr>
        <p:spPr>
          <a:xfrm>
            <a:off x="1787504" y="355501"/>
            <a:ext cx="5549741" cy="769441"/>
          </a:xfrm>
          <a:prstGeom prst="rect">
            <a:avLst/>
          </a:prstGeom>
          <a:noFill/>
        </p:spPr>
        <p:txBody>
          <a:bodyPr wrap="square" rtlCol="0">
            <a:spAutoFit/>
          </a:bodyPr>
          <a:lstStyle/>
          <a:p>
            <a:pPr algn="ctr"/>
            <a:r>
              <a:rPr lang="en-US" sz="4400" dirty="0">
                <a:latin typeface="Minion Pro" panose="02040503050201020203" pitchFamily="18" charset="0"/>
                <a:cs typeface="Gurmukhi MN" panose="02020600050405020304" pitchFamily="18" charset="0"/>
              </a:rPr>
              <a:t>Beef Burger</a:t>
            </a:r>
          </a:p>
        </p:txBody>
      </p:sp>
      <p:sp>
        <p:nvSpPr>
          <p:cNvPr id="9" name="Content Placeholder 2">
            <a:extLst>
              <a:ext uri="{FF2B5EF4-FFF2-40B4-BE49-F238E27FC236}">
                <a16:creationId xmlns:a16="http://schemas.microsoft.com/office/drawing/2014/main" xmlns="" id="{7BC7E588-974A-E441-8899-D5757F240C96}"/>
              </a:ext>
            </a:extLst>
          </p:cNvPr>
          <p:cNvSpPr txBox="1">
            <a:spLocks/>
          </p:cNvSpPr>
          <p:nvPr/>
        </p:nvSpPr>
        <p:spPr>
          <a:xfrm>
            <a:off x="4466122" y="1401288"/>
            <a:ext cx="4215865" cy="48356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inion Pro" panose="02040503050201020203" pitchFamily="18" charset="0"/>
                <a:cs typeface="Gurmukhi MN" panose="02020600050405020304" pitchFamily="18" charset="0"/>
              </a:rPr>
              <a:t>Calves are raised with their mother on pasture or grass until they are 6-12 months old </a:t>
            </a:r>
          </a:p>
          <a:p>
            <a:r>
              <a:rPr lang="en-US" sz="1800" dirty="0">
                <a:latin typeface="Minion Pro" panose="02040503050201020203" pitchFamily="18" charset="0"/>
                <a:cs typeface="Gurmukhi MN" panose="02020600050405020304" pitchFamily="18" charset="0"/>
              </a:rPr>
              <a:t>Calves are weaned (no longer receive milk) and fed to a finishing weight (about 1,200 pounds) for slaughtering </a:t>
            </a:r>
          </a:p>
          <a:p>
            <a:r>
              <a:rPr lang="en-US" sz="1800" dirty="0">
                <a:latin typeface="Minion Pro" panose="02040503050201020203" pitchFamily="18" charset="0"/>
                <a:cs typeface="Gurmukhi MN" panose="02020600050405020304" pitchFamily="18" charset="0"/>
              </a:rPr>
              <a:t>Cattle can either be grain-finished or grass-finished</a:t>
            </a:r>
          </a:p>
          <a:p>
            <a:r>
              <a:rPr lang="en-US" sz="1800" dirty="0">
                <a:latin typeface="Minion Pro" panose="02040503050201020203" pitchFamily="18" charset="0"/>
                <a:cs typeface="Gurmukhi MN" panose="02020600050405020304" pitchFamily="18" charset="0"/>
              </a:rPr>
              <a:t>The meat is harvested and a 1,200 pound animal will produce about 500 pounds of boneless, trimmed meat including steaks, roasts, and ground beef </a:t>
            </a:r>
          </a:p>
          <a:p>
            <a:r>
              <a:rPr lang="en-US" sz="1800" dirty="0">
                <a:latin typeface="Minion Pro" panose="02040503050201020203" pitchFamily="18" charset="0"/>
                <a:cs typeface="Gurmukhi MN" panose="02020600050405020304" pitchFamily="18" charset="0"/>
              </a:rPr>
              <a:t>The rest of the animal is used for beef byproducts  </a:t>
            </a:r>
          </a:p>
          <a:p>
            <a:r>
              <a:rPr lang="en-US" sz="1800" dirty="0">
                <a:latin typeface="Minion Pro" panose="02040503050201020203" pitchFamily="18" charset="0"/>
                <a:cs typeface="Gurmukhi MN" panose="02020600050405020304" pitchFamily="18" charset="0"/>
              </a:rPr>
              <a:t>Ground beef is typically produced and marketed with the beef and fat content—“80/20” ground beef is 80% beef and 20% fat, “90/10” ground beef is leaner and contains less fat</a:t>
            </a:r>
          </a:p>
          <a:p>
            <a:r>
              <a:rPr lang="en-US" sz="1800" dirty="0">
                <a:latin typeface="Minion Pro" panose="02040503050201020203" pitchFamily="18" charset="0"/>
                <a:cs typeface="Gurmukhi MN" panose="02020600050405020304" pitchFamily="18" charset="0"/>
              </a:rPr>
              <a:t>Most historians agree that humans began eating domesticated cattle in 6,500 B.C.</a:t>
            </a:r>
          </a:p>
          <a:p>
            <a:endParaRPr lang="en-US" sz="1800" dirty="0">
              <a:latin typeface="Gurmukhi MN" panose="02020600050405020304" pitchFamily="18" charset="0"/>
              <a:cs typeface="Gurmukhi MN" panose="02020600050405020304" pitchFamily="18" charset="0"/>
            </a:endParaRPr>
          </a:p>
        </p:txBody>
      </p:sp>
      <p:sp>
        <p:nvSpPr>
          <p:cNvPr id="10" name="Rectangle 9">
            <a:extLst>
              <a:ext uri="{FF2B5EF4-FFF2-40B4-BE49-F238E27FC236}">
                <a16:creationId xmlns:a16="http://schemas.microsoft.com/office/drawing/2014/main" xmlns="" id="{8E0D5045-8622-9C46-A708-468454817081}"/>
              </a:ext>
            </a:extLst>
          </p:cNvPr>
          <p:cNvSpPr/>
          <p:nvPr/>
        </p:nvSpPr>
        <p:spPr>
          <a:xfrm>
            <a:off x="113016" y="76448"/>
            <a:ext cx="8907694" cy="6683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66273" y="1124942"/>
            <a:ext cx="3664014" cy="24447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73" y="3676650"/>
            <a:ext cx="3664014" cy="2447561"/>
          </a:xfrm>
          <a:prstGeom prst="rect">
            <a:avLst/>
          </a:prstGeom>
        </p:spPr>
      </p:pic>
    </p:spTree>
    <p:extLst>
      <p:ext uri="{BB962C8B-B14F-4D97-AF65-F5344CB8AC3E}">
        <p14:creationId xmlns:p14="http://schemas.microsoft.com/office/powerpoint/2010/main" val="162012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08449D9-34ED-2C46-94B3-AF24CB0C11EB}"/>
              </a:ext>
            </a:extLst>
          </p:cNvPr>
          <p:cNvSpPr>
            <a:spLocks noGrp="1"/>
          </p:cNvSpPr>
          <p:nvPr>
            <p:ph idx="1"/>
          </p:nvPr>
        </p:nvSpPr>
        <p:spPr>
          <a:xfrm>
            <a:off x="4687503" y="1794614"/>
            <a:ext cx="4215865" cy="4411225"/>
          </a:xfrm>
        </p:spPr>
        <p:txBody>
          <a:bodyPr>
            <a:normAutofit/>
          </a:bodyPr>
          <a:lstStyle/>
          <a:p>
            <a:r>
              <a:rPr lang="en-US" sz="1800" dirty="0">
                <a:latin typeface="Minion Pro" panose="02040503050201020203" pitchFamily="18" charset="0"/>
                <a:cs typeface="Gurmukhi MN" panose="02020600050405020304" pitchFamily="18" charset="0"/>
              </a:rPr>
              <a:t>Plant-based protein</a:t>
            </a:r>
          </a:p>
          <a:p>
            <a:r>
              <a:rPr lang="en-US" sz="1800" dirty="0">
                <a:latin typeface="Minion Pro" panose="02040503050201020203" pitchFamily="18" charset="0"/>
                <a:cs typeface="Gurmukhi MN" panose="02020600050405020304" pitchFamily="18" charset="0"/>
              </a:rPr>
              <a:t>Ingredients include carrots, red bell peppers, corn oil, sugar, mushrooms, water, wheat, gluten, salt, soy, flour, onion, brown rice, water chestnuts, black olives, green peppers, dextrose, egg whites, whole grain oats, yeast extract </a:t>
            </a:r>
          </a:p>
          <a:p>
            <a:r>
              <a:rPr lang="en-US" sz="1800" dirty="0">
                <a:latin typeface="Minion Pro" panose="02040503050201020203" pitchFamily="18" charset="0"/>
                <a:cs typeface="Gurmukhi MN" panose="02020600050405020304" pitchFamily="18" charset="0"/>
              </a:rPr>
              <a:t>MorningStar Farms began producing plant-based meats in 1974</a:t>
            </a:r>
          </a:p>
        </p:txBody>
      </p:sp>
      <p:sp>
        <p:nvSpPr>
          <p:cNvPr id="4" name="TextBox 3">
            <a:extLst>
              <a:ext uri="{FF2B5EF4-FFF2-40B4-BE49-F238E27FC236}">
                <a16:creationId xmlns:a16="http://schemas.microsoft.com/office/drawing/2014/main" xmlns="" id="{7DE27AC1-4F58-B04A-AB00-ADD438B35963}"/>
              </a:ext>
            </a:extLst>
          </p:cNvPr>
          <p:cNvSpPr txBox="1"/>
          <p:nvPr/>
        </p:nvSpPr>
        <p:spPr>
          <a:xfrm>
            <a:off x="1679965" y="232474"/>
            <a:ext cx="6015076" cy="1446550"/>
          </a:xfrm>
          <a:prstGeom prst="rect">
            <a:avLst/>
          </a:prstGeom>
          <a:noFill/>
        </p:spPr>
        <p:txBody>
          <a:bodyPr wrap="square" rtlCol="0">
            <a:spAutoFit/>
          </a:bodyPr>
          <a:lstStyle/>
          <a:p>
            <a:pPr algn="ctr"/>
            <a:r>
              <a:rPr lang="en-US" sz="4400" dirty="0">
                <a:latin typeface="Minion Pro" panose="02040503050201020203" pitchFamily="18" charset="0"/>
                <a:cs typeface="Gurmukhi MN" panose="02020600050405020304" pitchFamily="18" charset="0"/>
              </a:rPr>
              <a:t>MorningStar Farms Veggie Burger</a:t>
            </a:r>
          </a:p>
        </p:txBody>
      </p:sp>
      <p:sp>
        <p:nvSpPr>
          <p:cNvPr id="6" name="Rectangle 5">
            <a:extLst>
              <a:ext uri="{FF2B5EF4-FFF2-40B4-BE49-F238E27FC236}">
                <a16:creationId xmlns:a16="http://schemas.microsoft.com/office/drawing/2014/main" xmlns="" id="{210A26B9-A3F7-494E-A874-1B854C41087B}"/>
              </a:ext>
            </a:extLst>
          </p:cNvPr>
          <p:cNvSpPr/>
          <p:nvPr/>
        </p:nvSpPr>
        <p:spPr>
          <a:xfrm>
            <a:off x="113016" y="76448"/>
            <a:ext cx="8907694" cy="6683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78292" y="1835050"/>
            <a:ext cx="2395936" cy="39566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434" y="2124021"/>
            <a:ext cx="2604429" cy="2588802"/>
          </a:xfrm>
          <a:prstGeom prst="rect">
            <a:avLst/>
          </a:prstGeom>
        </p:spPr>
      </p:pic>
    </p:spTree>
    <p:extLst>
      <p:ext uri="{BB962C8B-B14F-4D97-AF65-F5344CB8AC3E}">
        <p14:creationId xmlns:p14="http://schemas.microsoft.com/office/powerpoint/2010/main" val="266099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DE27AC1-4F58-B04A-AB00-ADD438B35963}"/>
              </a:ext>
            </a:extLst>
          </p:cNvPr>
          <p:cNvSpPr txBox="1"/>
          <p:nvPr/>
        </p:nvSpPr>
        <p:spPr>
          <a:xfrm>
            <a:off x="1397806" y="416042"/>
            <a:ext cx="6348388" cy="769441"/>
          </a:xfrm>
          <a:prstGeom prst="rect">
            <a:avLst/>
          </a:prstGeom>
          <a:noFill/>
        </p:spPr>
        <p:txBody>
          <a:bodyPr wrap="square" rtlCol="0">
            <a:spAutoFit/>
          </a:bodyPr>
          <a:lstStyle/>
          <a:p>
            <a:pPr algn="ctr"/>
            <a:r>
              <a:rPr lang="en-US" sz="4400" dirty="0">
                <a:latin typeface="Minion Pro" panose="02040503050201020203" pitchFamily="18" charset="0"/>
                <a:cs typeface="Gurmukhi MN" panose="02020600050405020304" pitchFamily="18" charset="0"/>
              </a:rPr>
              <a:t>The Impossible Burger</a:t>
            </a:r>
          </a:p>
        </p:txBody>
      </p:sp>
      <p:sp>
        <p:nvSpPr>
          <p:cNvPr id="6" name="Content Placeholder 2">
            <a:extLst>
              <a:ext uri="{FF2B5EF4-FFF2-40B4-BE49-F238E27FC236}">
                <a16:creationId xmlns:a16="http://schemas.microsoft.com/office/drawing/2014/main" xmlns="" id="{8E797E34-C3CF-5443-B1D7-1B964B51E0A9}"/>
              </a:ext>
            </a:extLst>
          </p:cNvPr>
          <p:cNvSpPr>
            <a:spLocks noGrp="1"/>
          </p:cNvSpPr>
          <p:nvPr>
            <p:ph idx="1"/>
          </p:nvPr>
        </p:nvSpPr>
        <p:spPr>
          <a:xfrm>
            <a:off x="3887178" y="1185483"/>
            <a:ext cx="4947385" cy="5286132"/>
          </a:xfrm>
        </p:spPr>
        <p:txBody>
          <a:bodyPr>
            <a:normAutofit fontScale="92500"/>
          </a:bodyPr>
          <a:lstStyle/>
          <a:p>
            <a:r>
              <a:rPr lang="en-US" sz="1800" dirty="0">
                <a:latin typeface="Minion Pro" panose="02040503050201020203" pitchFamily="18" charset="0"/>
                <a:cs typeface="Gurmukhi MN" panose="02020600050405020304" pitchFamily="18" charset="0"/>
              </a:rPr>
              <a:t>Plant-based protein</a:t>
            </a:r>
          </a:p>
          <a:p>
            <a:r>
              <a:rPr lang="en-US" sz="1800" dirty="0">
                <a:latin typeface="Minion Pro" panose="02040503050201020203" pitchFamily="18" charset="0"/>
                <a:cs typeface="Gurmukhi MN" panose="02020600050405020304" pitchFamily="18" charset="0"/>
              </a:rPr>
              <a:t>Different from a veggie burger because it contains </a:t>
            </a:r>
            <a:r>
              <a:rPr lang="en-US" sz="1800" b="1" dirty="0" err="1">
                <a:latin typeface="Minion Pro" panose="02040503050201020203" pitchFamily="18" charset="0"/>
                <a:cs typeface="Gurmukhi MN" panose="02020600050405020304" pitchFamily="18" charset="0"/>
              </a:rPr>
              <a:t>heme</a:t>
            </a:r>
            <a:endParaRPr lang="en-US" sz="1800" b="1" dirty="0">
              <a:latin typeface="Minion Pro" panose="02040503050201020203" pitchFamily="18" charset="0"/>
              <a:cs typeface="Gurmukhi MN" panose="02020600050405020304" pitchFamily="18" charset="0"/>
            </a:endParaRPr>
          </a:p>
          <a:p>
            <a:r>
              <a:rPr lang="en-US" sz="1800" dirty="0" err="1">
                <a:latin typeface="Minion Pro" panose="02040503050201020203" pitchFamily="18" charset="0"/>
                <a:cs typeface="Gurmukhi MN" panose="02020600050405020304" pitchFamily="18" charset="0"/>
              </a:rPr>
              <a:t>Heme</a:t>
            </a:r>
            <a:r>
              <a:rPr lang="en-US" sz="1800" dirty="0">
                <a:latin typeface="Minion Pro" panose="02040503050201020203" pitchFamily="18" charset="0"/>
                <a:cs typeface="Gurmukhi MN" panose="02020600050405020304" pitchFamily="18" charset="0"/>
              </a:rPr>
              <a:t> is an iron-containing molecule found in every living plant and animal—it looks and tastes like blood</a:t>
            </a:r>
          </a:p>
          <a:p>
            <a:r>
              <a:rPr lang="en-US" sz="1800" dirty="0">
                <a:latin typeface="Minion Pro" panose="02040503050201020203" pitchFamily="18" charset="0"/>
                <a:cs typeface="Gurmukhi MN" panose="02020600050405020304" pitchFamily="18" charset="0"/>
              </a:rPr>
              <a:t>The </a:t>
            </a:r>
            <a:r>
              <a:rPr lang="en-US" sz="1800" dirty="0" err="1">
                <a:latin typeface="Minion Pro" panose="02040503050201020203" pitchFamily="18" charset="0"/>
                <a:cs typeface="Gurmukhi MN" panose="02020600050405020304" pitchFamily="18" charset="0"/>
              </a:rPr>
              <a:t>heme</a:t>
            </a:r>
            <a:r>
              <a:rPr lang="en-US" sz="1800" dirty="0">
                <a:latin typeface="Minion Pro" panose="02040503050201020203" pitchFamily="18" charset="0"/>
                <a:cs typeface="Gurmukhi MN" panose="02020600050405020304" pitchFamily="18" charset="0"/>
              </a:rPr>
              <a:t>-containing protein from the roots of soy plants is used in the Impossible Burger</a:t>
            </a:r>
          </a:p>
          <a:p>
            <a:r>
              <a:rPr lang="en-US" sz="1800" dirty="0">
                <a:latin typeface="Minion Pro" panose="02040503050201020203" pitchFamily="18" charset="0"/>
                <a:cs typeface="Gurmukhi MN" panose="02020600050405020304" pitchFamily="18" charset="0"/>
              </a:rPr>
              <a:t>DNA from soy plants is inserted into a genetically engineered yeast</a:t>
            </a:r>
          </a:p>
          <a:p>
            <a:r>
              <a:rPr lang="en-US" sz="1800" dirty="0">
                <a:latin typeface="Minion Pro" panose="02040503050201020203" pitchFamily="18" charset="0"/>
                <a:cs typeface="Gurmukhi MN" panose="02020600050405020304" pitchFamily="18" charset="0"/>
              </a:rPr>
              <a:t>The yeast is fermented and multiplies, creating lots of </a:t>
            </a:r>
            <a:r>
              <a:rPr lang="en-US" sz="1800" dirty="0" err="1">
                <a:latin typeface="Minion Pro" panose="02040503050201020203" pitchFamily="18" charset="0"/>
                <a:cs typeface="Gurmukhi MN" panose="02020600050405020304" pitchFamily="18" charset="0"/>
              </a:rPr>
              <a:t>heme</a:t>
            </a:r>
            <a:r>
              <a:rPr lang="en-US" sz="1800" dirty="0">
                <a:latin typeface="Minion Pro" panose="02040503050201020203" pitchFamily="18" charset="0"/>
                <a:cs typeface="Gurmukhi MN" panose="02020600050405020304" pitchFamily="18" charset="0"/>
              </a:rPr>
              <a:t> </a:t>
            </a:r>
          </a:p>
          <a:p>
            <a:r>
              <a:rPr lang="en-US" sz="1800" dirty="0">
                <a:latin typeface="Minion Pro" panose="02040503050201020203" pitchFamily="18" charset="0"/>
                <a:cs typeface="Gurmukhi MN" panose="02020600050405020304" pitchFamily="18" charset="0"/>
              </a:rPr>
              <a:t>The </a:t>
            </a:r>
            <a:r>
              <a:rPr lang="en-US" sz="1800" dirty="0" err="1">
                <a:latin typeface="Minion Pro" panose="02040503050201020203" pitchFamily="18" charset="0"/>
                <a:cs typeface="Gurmukhi MN" panose="02020600050405020304" pitchFamily="18" charset="0"/>
              </a:rPr>
              <a:t>heme</a:t>
            </a:r>
            <a:r>
              <a:rPr lang="en-US" sz="1800" dirty="0">
                <a:latin typeface="Minion Pro" panose="02040503050201020203" pitchFamily="18" charset="0"/>
                <a:cs typeface="Gurmukhi MN" panose="02020600050405020304" pitchFamily="18" charset="0"/>
              </a:rPr>
              <a:t> is then mixed with other ingredients such as coconut oil, soy protein, textured wheat protein, potato protein, protein gel, xanthan gum, and gum gel </a:t>
            </a:r>
          </a:p>
          <a:p>
            <a:r>
              <a:rPr lang="en-US" sz="1800" dirty="0">
                <a:latin typeface="Minion Pro" panose="02040503050201020203" pitchFamily="18" charset="0"/>
                <a:cs typeface="Gurmukhi MN" panose="02020600050405020304" pitchFamily="18" charset="0"/>
              </a:rPr>
              <a:t>The </a:t>
            </a:r>
            <a:r>
              <a:rPr lang="en-US" sz="1800" dirty="0" err="1">
                <a:latin typeface="Minion Pro" panose="02040503050201020203" pitchFamily="18" charset="0"/>
                <a:cs typeface="Gurmukhi MN" panose="02020600050405020304" pitchFamily="18" charset="0"/>
              </a:rPr>
              <a:t>heme</a:t>
            </a:r>
            <a:r>
              <a:rPr lang="en-US" sz="1800" dirty="0">
                <a:latin typeface="Minion Pro" panose="02040503050201020203" pitchFamily="18" charset="0"/>
                <a:cs typeface="Gurmukhi MN" panose="02020600050405020304" pitchFamily="18" charset="0"/>
              </a:rPr>
              <a:t> is what causes the Impossible Burger to “bleed” like real beef </a:t>
            </a:r>
          </a:p>
          <a:p>
            <a:r>
              <a:rPr lang="en-US" sz="1800" dirty="0">
                <a:latin typeface="Minion Pro" panose="02040503050201020203" pitchFamily="18" charset="0"/>
                <a:cs typeface="Gurmukhi MN" panose="02020600050405020304" pitchFamily="18" charset="0"/>
              </a:rPr>
              <a:t>Impossible Foods was founded in 2011 and the Impossible Burger became available in 2019 </a:t>
            </a:r>
          </a:p>
        </p:txBody>
      </p:sp>
      <p:sp>
        <p:nvSpPr>
          <p:cNvPr id="7" name="Rectangle 6">
            <a:extLst>
              <a:ext uri="{FF2B5EF4-FFF2-40B4-BE49-F238E27FC236}">
                <a16:creationId xmlns:a16="http://schemas.microsoft.com/office/drawing/2014/main" xmlns="" id="{B378A04D-4CCF-6944-B7C2-5E9929F3CB67}"/>
              </a:ext>
            </a:extLst>
          </p:cNvPr>
          <p:cNvSpPr/>
          <p:nvPr/>
        </p:nvSpPr>
        <p:spPr>
          <a:xfrm>
            <a:off x="113016" y="76448"/>
            <a:ext cx="8907694" cy="6683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19" y="1128257"/>
            <a:ext cx="3281846" cy="2198837"/>
          </a:xfrm>
          <a:prstGeom prst="rect">
            <a:avLst/>
          </a:prstGeom>
        </p:spPr>
      </p:pic>
      <p:pic>
        <p:nvPicPr>
          <p:cNvPr id="8" name="Picture 7"/>
          <p:cNvPicPr>
            <a:picLocks noChangeAspect="1"/>
          </p:cNvPicPr>
          <p:nvPr/>
        </p:nvPicPr>
        <p:blipFill>
          <a:blip r:embed="rId3"/>
          <a:stretch>
            <a:fillRect/>
          </a:stretch>
        </p:blipFill>
        <p:spPr>
          <a:xfrm>
            <a:off x="868359" y="3656785"/>
            <a:ext cx="2469094" cy="2773920"/>
          </a:xfrm>
          <a:prstGeom prst="rect">
            <a:avLst/>
          </a:prstGeom>
        </p:spPr>
      </p:pic>
    </p:spTree>
    <p:extLst>
      <p:ext uri="{BB962C8B-B14F-4D97-AF65-F5344CB8AC3E}">
        <p14:creationId xmlns:p14="http://schemas.microsoft.com/office/powerpoint/2010/main" val="57550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08449D9-34ED-2C46-94B3-AF24CB0C11EB}"/>
              </a:ext>
            </a:extLst>
          </p:cNvPr>
          <p:cNvSpPr>
            <a:spLocks noGrp="1"/>
          </p:cNvSpPr>
          <p:nvPr>
            <p:ph idx="1"/>
          </p:nvPr>
        </p:nvSpPr>
        <p:spPr>
          <a:xfrm>
            <a:off x="4267201" y="1577215"/>
            <a:ext cx="4408370" cy="4400073"/>
          </a:xfrm>
        </p:spPr>
        <p:txBody>
          <a:bodyPr>
            <a:normAutofit/>
          </a:bodyPr>
          <a:lstStyle/>
          <a:p>
            <a:r>
              <a:rPr lang="en-US" sz="1800" dirty="0">
                <a:latin typeface="Minion Pro" panose="02040503050201020203" pitchFamily="18" charset="0"/>
                <a:cs typeface="Gurmukhi MN" panose="02020600050405020304" pitchFamily="18" charset="0"/>
              </a:rPr>
              <a:t>Plant-based protein</a:t>
            </a:r>
          </a:p>
          <a:p>
            <a:r>
              <a:rPr lang="en-US" sz="1800" dirty="0">
                <a:latin typeface="Minion Pro" panose="02040503050201020203" pitchFamily="18" charset="0"/>
                <a:cs typeface="Gurmukhi MN" panose="02020600050405020304" pitchFamily="18" charset="0"/>
              </a:rPr>
              <a:t>Does </a:t>
            </a:r>
            <a:r>
              <a:rPr lang="en-US" sz="1800" u="sng" dirty="0">
                <a:latin typeface="Minion Pro" panose="02040503050201020203" pitchFamily="18" charset="0"/>
                <a:cs typeface="Gurmukhi MN" panose="02020600050405020304" pitchFamily="18" charset="0"/>
              </a:rPr>
              <a:t>not</a:t>
            </a:r>
            <a:r>
              <a:rPr lang="en-US" sz="1800" dirty="0">
                <a:latin typeface="Minion Pro" panose="02040503050201020203" pitchFamily="18" charset="0"/>
                <a:cs typeface="Gurmukhi MN" panose="02020600050405020304" pitchFamily="18" charset="0"/>
              </a:rPr>
              <a:t> contain </a:t>
            </a:r>
            <a:r>
              <a:rPr lang="en-US" sz="1800" dirty="0" err="1">
                <a:latin typeface="Minion Pro" panose="02040503050201020203" pitchFamily="18" charset="0"/>
                <a:cs typeface="Gurmukhi MN" panose="02020600050405020304" pitchFamily="18" charset="0"/>
              </a:rPr>
              <a:t>heme</a:t>
            </a:r>
            <a:r>
              <a:rPr lang="en-US" sz="1800" dirty="0">
                <a:latin typeface="Minion Pro" panose="02040503050201020203" pitchFamily="18" charset="0"/>
                <a:cs typeface="Gurmukhi MN" panose="02020600050405020304" pitchFamily="18" charset="0"/>
              </a:rPr>
              <a:t> or soy </a:t>
            </a:r>
          </a:p>
          <a:p>
            <a:r>
              <a:rPr lang="en-US" sz="1800" dirty="0">
                <a:latin typeface="Minion Pro" panose="02040503050201020203" pitchFamily="18" charset="0"/>
                <a:cs typeface="Gurmukhi MN" panose="02020600050405020304" pitchFamily="18" charset="0"/>
              </a:rPr>
              <a:t>The protein in Beyond Meat is a combination of pea, mung bean, and rice protein </a:t>
            </a:r>
          </a:p>
          <a:p>
            <a:r>
              <a:rPr lang="en-US" sz="1800" dirty="0">
                <a:latin typeface="Minion Pro" panose="02040503050201020203" pitchFamily="18" charset="0"/>
                <a:cs typeface="Gurmukhi MN" panose="02020600050405020304" pitchFamily="18" charset="0"/>
              </a:rPr>
              <a:t>Other ingredients include refined coconut oil, expeller-pressed canola oil, salt, apple extract, potato starch, water, vinegar</a:t>
            </a:r>
          </a:p>
          <a:p>
            <a:r>
              <a:rPr lang="en-US" sz="1800" dirty="0">
                <a:latin typeface="Minion Pro" panose="02040503050201020203" pitchFamily="18" charset="0"/>
                <a:cs typeface="Gurmukhi MN" panose="02020600050405020304" pitchFamily="18" charset="0"/>
              </a:rPr>
              <a:t>The red color—to resemble meat—comes from beets </a:t>
            </a:r>
          </a:p>
          <a:p>
            <a:r>
              <a:rPr lang="en-US" sz="1800" dirty="0">
                <a:latin typeface="Minion Pro" panose="02040503050201020203" pitchFamily="18" charset="0"/>
                <a:cs typeface="Gurmukhi MN" panose="02020600050405020304" pitchFamily="18" charset="0"/>
              </a:rPr>
              <a:t>Contains “marbling” that is made from coconut oil and cocoa butter</a:t>
            </a:r>
          </a:p>
          <a:p>
            <a:r>
              <a:rPr lang="en-US" sz="1800" dirty="0">
                <a:latin typeface="Minion Pro" panose="02040503050201020203" pitchFamily="18" charset="0"/>
                <a:cs typeface="Gurmukhi MN" panose="02020600050405020304" pitchFamily="18" charset="0"/>
              </a:rPr>
              <a:t>Beyond  Meat was founded in 2009; the Beyond Meat burger debuted in 2016</a:t>
            </a:r>
          </a:p>
          <a:p>
            <a:endParaRPr lang="en-US" sz="1800" dirty="0">
              <a:latin typeface="Gurmukhi MN" panose="02020600050405020304" pitchFamily="18" charset="0"/>
              <a:cs typeface="Gurmukhi MN" panose="02020600050405020304" pitchFamily="18" charset="0"/>
            </a:endParaRPr>
          </a:p>
        </p:txBody>
      </p:sp>
      <p:sp>
        <p:nvSpPr>
          <p:cNvPr id="4" name="TextBox 3">
            <a:extLst>
              <a:ext uri="{FF2B5EF4-FFF2-40B4-BE49-F238E27FC236}">
                <a16:creationId xmlns:a16="http://schemas.microsoft.com/office/drawing/2014/main" xmlns="" id="{7DE27AC1-4F58-B04A-AB00-ADD438B35963}"/>
              </a:ext>
            </a:extLst>
          </p:cNvPr>
          <p:cNvSpPr txBox="1"/>
          <p:nvPr/>
        </p:nvSpPr>
        <p:spPr>
          <a:xfrm>
            <a:off x="1797129" y="405532"/>
            <a:ext cx="5549741" cy="769441"/>
          </a:xfrm>
          <a:prstGeom prst="rect">
            <a:avLst/>
          </a:prstGeom>
          <a:noFill/>
        </p:spPr>
        <p:txBody>
          <a:bodyPr wrap="square" rtlCol="0">
            <a:spAutoFit/>
          </a:bodyPr>
          <a:lstStyle/>
          <a:p>
            <a:pPr algn="ctr"/>
            <a:r>
              <a:rPr lang="en-US" sz="4400" dirty="0">
                <a:latin typeface="Minion Pro" panose="02040503050201020203" pitchFamily="18" charset="0"/>
                <a:cs typeface="Gurmukhi MN" panose="02020600050405020304" pitchFamily="18" charset="0"/>
              </a:rPr>
              <a:t>Beyond Meat</a:t>
            </a:r>
          </a:p>
        </p:txBody>
      </p:sp>
      <p:sp>
        <p:nvSpPr>
          <p:cNvPr id="7" name="Rectangle 6">
            <a:extLst>
              <a:ext uri="{FF2B5EF4-FFF2-40B4-BE49-F238E27FC236}">
                <a16:creationId xmlns:a16="http://schemas.microsoft.com/office/drawing/2014/main" xmlns="" id="{79960FEB-2608-F646-BE4B-82639498A796}"/>
              </a:ext>
            </a:extLst>
          </p:cNvPr>
          <p:cNvSpPr/>
          <p:nvPr/>
        </p:nvSpPr>
        <p:spPr>
          <a:xfrm>
            <a:off x="113016" y="76448"/>
            <a:ext cx="8907694" cy="6683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55" y="1134269"/>
            <a:ext cx="2832941" cy="2453327"/>
          </a:xfrm>
          <a:prstGeom prst="rect">
            <a:avLst/>
          </a:prstGeom>
        </p:spPr>
      </p:pic>
      <p:pic>
        <p:nvPicPr>
          <p:cNvPr id="9" name="Picture 8"/>
          <p:cNvPicPr>
            <a:picLocks noChangeAspect="1"/>
          </p:cNvPicPr>
          <p:nvPr/>
        </p:nvPicPr>
        <p:blipFill>
          <a:blip r:embed="rId3"/>
          <a:stretch>
            <a:fillRect/>
          </a:stretch>
        </p:blipFill>
        <p:spPr>
          <a:xfrm>
            <a:off x="121562" y="3704451"/>
            <a:ext cx="4145639" cy="2767824"/>
          </a:xfrm>
          <a:prstGeom prst="rect">
            <a:avLst/>
          </a:prstGeom>
        </p:spPr>
      </p:pic>
    </p:spTree>
    <p:extLst>
      <p:ext uri="{BB962C8B-B14F-4D97-AF65-F5344CB8AC3E}">
        <p14:creationId xmlns:p14="http://schemas.microsoft.com/office/powerpoint/2010/main" val="98407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2F0A26B-24B2-E741-9C8F-85BF6DA37A61}"/>
              </a:ext>
            </a:extLst>
          </p:cNvPr>
          <p:cNvGraphicFramePr>
            <a:graphicFrameLocks noGrp="1"/>
          </p:cNvGraphicFramePr>
          <p:nvPr/>
        </p:nvGraphicFramePr>
        <p:xfrm>
          <a:off x="243379" y="193525"/>
          <a:ext cx="8660775" cy="4483406"/>
        </p:xfrm>
        <a:graphic>
          <a:graphicData uri="http://schemas.openxmlformats.org/drawingml/2006/table">
            <a:tbl>
              <a:tblPr firstRow="1" firstCol="1" bandRow="1">
                <a:tableStyleId>{93296810-A885-4BE3-A3E7-6D5BEEA58F35}</a:tableStyleId>
              </a:tblPr>
              <a:tblGrid>
                <a:gridCol w="1732155">
                  <a:extLst>
                    <a:ext uri="{9D8B030D-6E8A-4147-A177-3AD203B41FA5}">
                      <a16:colId xmlns:a16="http://schemas.microsoft.com/office/drawing/2014/main" xmlns="" val="3407082521"/>
                    </a:ext>
                  </a:extLst>
                </a:gridCol>
                <a:gridCol w="1732155">
                  <a:extLst>
                    <a:ext uri="{9D8B030D-6E8A-4147-A177-3AD203B41FA5}">
                      <a16:colId xmlns:a16="http://schemas.microsoft.com/office/drawing/2014/main" xmlns="" val="209021987"/>
                    </a:ext>
                  </a:extLst>
                </a:gridCol>
                <a:gridCol w="1732155">
                  <a:extLst>
                    <a:ext uri="{9D8B030D-6E8A-4147-A177-3AD203B41FA5}">
                      <a16:colId xmlns:a16="http://schemas.microsoft.com/office/drawing/2014/main" xmlns="" val="296968463"/>
                    </a:ext>
                  </a:extLst>
                </a:gridCol>
                <a:gridCol w="1732155">
                  <a:extLst>
                    <a:ext uri="{9D8B030D-6E8A-4147-A177-3AD203B41FA5}">
                      <a16:colId xmlns:a16="http://schemas.microsoft.com/office/drawing/2014/main" xmlns="" val="2352572697"/>
                    </a:ext>
                  </a:extLst>
                </a:gridCol>
                <a:gridCol w="1732155">
                  <a:extLst>
                    <a:ext uri="{9D8B030D-6E8A-4147-A177-3AD203B41FA5}">
                      <a16:colId xmlns:a16="http://schemas.microsoft.com/office/drawing/2014/main" xmlns="" val="3861848190"/>
                    </a:ext>
                  </a:extLst>
                </a:gridCol>
              </a:tblGrid>
              <a:tr h="798934">
                <a:tc>
                  <a:txBody>
                    <a:bodyPr/>
                    <a:lstStyle/>
                    <a:p>
                      <a:pPr marL="0" marR="0">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 Impossible Burger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Beyond  Burger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MorningStar Farms </a:t>
                      </a:r>
                    </a:p>
                    <a:p>
                      <a:pPr marL="0" marR="0" algn="ctr">
                        <a:spcBef>
                          <a:spcPts val="0"/>
                        </a:spcBef>
                        <a:spcAft>
                          <a:spcPts val="0"/>
                        </a:spcAft>
                      </a:pPr>
                      <a:r>
                        <a:rPr lang="en-US" sz="1400" dirty="0">
                          <a:effectLst/>
                        </a:rPr>
                        <a:t>Veggie Burger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85% lean, 15% fat </a:t>
                      </a:r>
                      <a:br>
                        <a:rPr lang="en-US" sz="1400" dirty="0">
                          <a:effectLst/>
                        </a:rPr>
                      </a:br>
                      <a:r>
                        <a:rPr lang="en-US" sz="1400" dirty="0">
                          <a:effectLst/>
                        </a:rPr>
                        <a:t>Beef Burger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017088143"/>
                  </a:ext>
                </a:extLst>
              </a:tr>
              <a:tr h="633998">
                <a:tc>
                  <a:txBody>
                    <a:bodyPr/>
                    <a:lstStyle/>
                    <a:p>
                      <a:pPr marL="0" marR="0">
                        <a:spcBef>
                          <a:spcPts val="0"/>
                        </a:spcBef>
                        <a:spcAft>
                          <a:spcPts val="0"/>
                        </a:spcAft>
                      </a:pPr>
                      <a:r>
                        <a:rPr lang="en-US" sz="1400" dirty="0">
                          <a:effectLst/>
                        </a:rPr>
                        <a:t>Number of Ingredients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21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18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37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062664483"/>
                  </a:ext>
                </a:extLst>
              </a:tr>
              <a:tr h="435782">
                <a:tc>
                  <a:txBody>
                    <a:bodyPr/>
                    <a:lstStyle/>
                    <a:p>
                      <a:pPr marL="0" marR="0">
                        <a:spcBef>
                          <a:spcPts val="0"/>
                        </a:spcBef>
                        <a:spcAft>
                          <a:spcPts val="0"/>
                        </a:spcAft>
                      </a:pPr>
                      <a:r>
                        <a:rPr lang="en-US" sz="1400" dirty="0">
                          <a:effectLst/>
                        </a:rPr>
                        <a:t>Calories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240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250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187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250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954618949"/>
                  </a:ext>
                </a:extLst>
              </a:tr>
              <a:tr h="435782">
                <a:tc>
                  <a:txBody>
                    <a:bodyPr/>
                    <a:lstStyle/>
                    <a:p>
                      <a:pPr marL="0" marR="0">
                        <a:spcBef>
                          <a:spcPts val="0"/>
                        </a:spcBef>
                        <a:spcAft>
                          <a:spcPts val="0"/>
                        </a:spcAft>
                      </a:pPr>
                      <a:r>
                        <a:rPr lang="en-US" sz="1400">
                          <a:effectLst/>
                        </a:rPr>
                        <a:t>Fat (g)</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405076537"/>
                  </a:ext>
                </a:extLst>
              </a:tr>
              <a:tr h="435782">
                <a:tc>
                  <a:txBody>
                    <a:bodyPr/>
                    <a:lstStyle/>
                    <a:p>
                      <a:pPr marL="0" marR="0">
                        <a:spcBef>
                          <a:spcPts val="0"/>
                        </a:spcBef>
                        <a:spcAft>
                          <a:spcPts val="0"/>
                        </a:spcAft>
                      </a:pPr>
                      <a:r>
                        <a:rPr lang="en-US" sz="1400">
                          <a:effectLst/>
                        </a:rPr>
                        <a:t>Saturated Fat (g)</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341739536"/>
                  </a:ext>
                </a:extLst>
              </a:tr>
              <a:tr h="435782">
                <a:tc>
                  <a:txBody>
                    <a:bodyPr/>
                    <a:lstStyle/>
                    <a:p>
                      <a:pPr marL="0" marR="0">
                        <a:spcBef>
                          <a:spcPts val="0"/>
                        </a:spcBef>
                        <a:spcAft>
                          <a:spcPts val="0"/>
                        </a:spcAft>
                      </a:pPr>
                      <a:r>
                        <a:rPr lang="en-US" sz="1400">
                          <a:effectLst/>
                        </a:rPr>
                        <a:t>Carbohydrates (g)</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958642841"/>
                  </a:ext>
                </a:extLst>
              </a:tr>
              <a:tr h="435782">
                <a:tc>
                  <a:txBody>
                    <a:bodyPr/>
                    <a:lstStyle/>
                    <a:p>
                      <a:pPr marL="0" marR="0">
                        <a:spcBef>
                          <a:spcPts val="0"/>
                        </a:spcBef>
                        <a:spcAft>
                          <a:spcPts val="0"/>
                        </a:spcAft>
                      </a:pPr>
                      <a:r>
                        <a:rPr lang="en-US" sz="1400">
                          <a:effectLst/>
                        </a:rPr>
                        <a:t>Sodium (mg)</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370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390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663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 90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267738458"/>
                  </a:ext>
                </a:extLst>
              </a:tr>
              <a:tr h="435782">
                <a:tc>
                  <a:txBody>
                    <a:bodyPr/>
                    <a:lstStyle/>
                    <a:p>
                      <a:pPr marL="0" marR="0">
                        <a:spcBef>
                          <a:spcPts val="0"/>
                        </a:spcBef>
                        <a:spcAft>
                          <a:spcPts val="0"/>
                        </a:spcAft>
                      </a:pPr>
                      <a:r>
                        <a:rPr lang="en-US" sz="1400" dirty="0">
                          <a:effectLst/>
                        </a:rPr>
                        <a:t>Protein (g)</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20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19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 21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811650553"/>
                  </a:ext>
                </a:extLst>
              </a:tr>
              <a:tr h="435782">
                <a:tc>
                  <a:txBody>
                    <a:bodyPr/>
                    <a:lstStyle/>
                    <a:p>
                      <a:pPr marL="0" marR="0">
                        <a:spcBef>
                          <a:spcPts val="0"/>
                        </a:spcBef>
                        <a:spcAft>
                          <a:spcPts val="0"/>
                        </a:spcAft>
                      </a:pPr>
                      <a:r>
                        <a:rPr lang="en-US" sz="1400" dirty="0">
                          <a:effectLst/>
                        </a:rPr>
                        <a:t>Cholesterol (mg)</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&lt;5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85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444388592"/>
                  </a:ext>
                </a:extLst>
              </a:tr>
            </a:tbl>
          </a:graphicData>
        </a:graphic>
      </p:graphicFrame>
      <p:sp>
        <p:nvSpPr>
          <p:cNvPr id="3" name="TextBox 2">
            <a:extLst>
              <a:ext uri="{FF2B5EF4-FFF2-40B4-BE49-F238E27FC236}">
                <a16:creationId xmlns:a16="http://schemas.microsoft.com/office/drawing/2014/main" xmlns="" id="{E138A717-55E5-FB4A-BA78-1DD7BF93F0B0}"/>
              </a:ext>
            </a:extLst>
          </p:cNvPr>
          <p:cNvSpPr txBox="1"/>
          <p:nvPr/>
        </p:nvSpPr>
        <p:spPr>
          <a:xfrm>
            <a:off x="3157562" y="4806174"/>
            <a:ext cx="3666984" cy="261610"/>
          </a:xfrm>
          <a:prstGeom prst="rect">
            <a:avLst/>
          </a:prstGeom>
          <a:noFill/>
        </p:spPr>
        <p:txBody>
          <a:bodyPr wrap="square" rtlCol="0">
            <a:spAutoFit/>
          </a:bodyPr>
          <a:lstStyle/>
          <a:p>
            <a:pPr algn="ctr"/>
            <a:r>
              <a:rPr lang="en-US" sz="1100" dirty="0"/>
              <a:t>Based on a 4 oz serving size; burger patty only.</a:t>
            </a:r>
            <a:r>
              <a:rPr lang="en-US" sz="1100" baseline="30000" dirty="0"/>
              <a:t>2</a:t>
            </a:r>
            <a:r>
              <a:rPr lang="en-US" sz="1100" dirty="0"/>
              <a:t> </a:t>
            </a:r>
          </a:p>
        </p:txBody>
      </p:sp>
    </p:spTree>
    <p:extLst>
      <p:ext uri="{BB962C8B-B14F-4D97-AF65-F5344CB8AC3E}">
        <p14:creationId xmlns:p14="http://schemas.microsoft.com/office/powerpoint/2010/main" val="342677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580</Words>
  <Application>Microsoft Office PowerPoint</Application>
  <PresentationFormat>On-screen Show (4:3)</PresentationFormat>
  <Paragraphs>107</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Gurmukhi MN</vt:lpstr>
      <vt:lpstr>Minion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Rebekka Israelsen</dc:creator>
  <cp:lastModifiedBy>Meghan McCrea</cp:lastModifiedBy>
  <cp:revision>24</cp:revision>
  <dcterms:created xsi:type="dcterms:W3CDTF">2019-09-12T17:34:24Z</dcterms:created>
  <dcterms:modified xsi:type="dcterms:W3CDTF">2021-12-07T17:15:01Z</dcterms:modified>
</cp:coreProperties>
</file>